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9" r:id="rId5"/>
    <p:sldId id="261" r:id="rId6"/>
    <p:sldId id="262" r:id="rId7"/>
    <p:sldId id="263" r:id="rId8"/>
    <p:sldId id="264" r:id="rId9"/>
    <p:sldId id="256" r:id="rId10"/>
    <p:sldId id="257" r:id="rId11"/>
    <p:sldId id="25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B683-A45B-AF31-11E3-B3E895C4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DC175-4A8A-3894-5F74-D5227EA0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5D576-2B90-7CBD-35CD-AF7F1491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E903-7494-670E-4CEF-94E748A7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4E63-CB53-B78A-A3F5-01730C70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E1F7-F33A-6A17-44F1-E0CB8CF2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8336D-ED90-10A9-B0DC-3DA22F2D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50EF-36AB-845E-9835-671B749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43DE-5F6C-45DA-2015-71EFAB5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B804A-E7D8-2D4D-C40C-18BAB7C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4AFF8-6EDC-65FB-8C68-F042182C6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5B2D8-A8BE-1BA5-627B-4652DF022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2296-BDB3-9453-B8CB-611FA0E2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765F-3422-27E2-17D0-2A5EB0B6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A744-5903-4D92-DCAF-1A26A45F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E5B9-ED65-DBB3-FCF3-EC7DC2F6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32AD-42E3-CFF8-8F5C-FF759D4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DD8DF-FF30-E6CC-A27E-79672E56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81AF-7E8A-A48A-4157-FC37AA7D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81E9-0871-4DBD-60DE-8AA23017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4A75-BE11-A12C-60DD-F5A2EA8B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55E38-ABD8-1330-662E-0D427C7ED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9907-43E7-4DE5-D10B-68097FFC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5686-B51A-EFF0-CA6E-16BD6869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53ABF-8B85-75D9-8365-47C0CC4C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E2E3-A74D-17B2-70A7-7795BFFD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BE56-7270-5827-C18E-2065C820C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825EE-FB39-6B4C-10C4-1635C1F6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15716-6EB5-A1AB-58E5-4B546AED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3F45F-850D-B1E3-958F-51814D3A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641A6-340B-7A4B-2C12-B68592B2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298C-C721-A895-D132-778938A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AEBD3-5C06-9EF1-F9B4-57EC92ED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0EADF-34F3-7ECB-77A2-82539B5E1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F54C6-D106-F169-BD61-2B465A5D0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742F4-B467-3D74-501D-6F20A029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15E8F-D373-7F06-9021-247B6C69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C397E-23B1-7349-0E4B-675D07CC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18638-B0D9-E851-26CF-4AA6511F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664B-DEB9-DD46-2A23-1BBE82D5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CEF67-E23A-F90A-3417-ECC46D93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841B6-0900-7DB3-420C-F9618F24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BA0E-BFA8-57AF-75EA-BF549806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CBBF1-9CD5-B332-3251-A320B2C9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85F05-1E20-5CB2-5318-0CB4A701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1D32-040B-51AF-5A89-2D17F306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B24D-1929-DD6A-99B0-13A15BCE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DDC-3E70-C9ED-C9EA-BE3F1B3D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60D8-D18B-5532-95DF-3DB00A222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5DD6F-A2F3-E470-0087-4C3CB8E6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62C54-915C-46C1-605A-885DB2BD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33268-D857-4BAA-D38D-BB1782DE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A110-D605-8EE3-C23F-8DBFA337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3D0FF-89B6-3EF8-47F6-C914EFDA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6C2AB-C597-F2CE-0B7B-ADA0B85D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339F-EC3E-BB94-32BC-B8252AE6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1D8F-B13A-D7D0-F555-948CA93B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DD718-02B7-297B-0A0F-ED050B94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EA2AA-7CB7-64F1-6065-D5D850F9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69D91-DE2F-6368-8719-B3E2FF09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298A-8D22-0515-33B3-EF4AA716F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087E-4549-4F48-8E77-1E6D7F3574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422A-1576-BEB5-2984-CA091B8A9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FB00-42DF-E9BF-01F7-F7B6EFB03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60CD-3195-4352-9A17-208FB847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62D78683-A124-7D0B-E8C3-89162F624CF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0857" y="274908"/>
            <a:ext cx="1230948" cy="105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13CD4AF8-282A-A792-9E2C-7D0C725A03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3119" y="352574"/>
            <a:ext cx="895003" cy="976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108D8-B699-EAAD-2F35-A168726397AB}"/>
              </a:ext>
            </a:extLst>
          </p:cNvPr>
          <p:cNvSpPr txBox="1"/>
          <p:nvPr/>
        </p:nvSpPr>
        <p:spPr>
          <a:xfrm>
            <a:off x="2230565" y="3532473"/>
            <a:ext cx="866603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 PENGELOLAAN KEUANGAN DESA,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ENTRI DATA APLIKASI REAL TIME MONITORING VILLAGE MANAGEMENT FUNDING (JAGA DESA) 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D9FD37-74AE-C4B7-F884-B244E0AB3C5C}"/>
              </a:ext>
            </a:extLst>
          </p:cNvPr>
          <p:cNvSpPr/>
          <p:nvPr/>
        </p:nvSpPr>
        <p:spPr>
          <a:xfrm>
            <a:off x="4846913" y="2641802"/>
            <a:ext cx="234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LOMBA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E95072-E642-D7E3-F688-9C94CF1D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151" y="792796"/>
            <a:ext cx="6105525" cy="2489630"/>
          </a:xfrm>
          <a:prstGeom prst="rect">
            <a:avLst/>
          </a:prstGeom>
        </p:spPr>
      </p:pic>
      <p:sp>
        <p:nvSpPr>
          <p:cNvPr id="13" name="Google Shape;1107;p84">
            <a:extLst>
              <a:ext uri="{FF2B5EF4-FFF2-40B4-BE49-F238E27FC236}">
                <a16:creationId xmlns:a16="http://schemas.microsoft.com/office/drawing/2014/main" id="{C1E08A63-E601-39B6-0E2D-856FBC7F22FE}"/>
              </a:ext>
            </a:extLst>
          </p:cNvPr>
          <p:cNvSpPr/>
          <p:nvPr/>
        </p:nvSpPr>
        <p:spPr>
          <a:xfrm rot="10800000" flipH="1">
            <a:off x="1894" y="0"/>
            <a:ext cx="1840066" cy="1837085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107;p84">
            <a:extLst>
              <a:ext uri="{FF2B5EF4-FFF2-40B4-BE49-F238E27FC236}">
                <a16:creationId xmlns:a16="http://schemas.microsoft.com/office/drawing/2014/main" id="{A366C37B-2425-8094-689A-75B1FD9F718A}"/>
              </a:ext>
            </a:extLst>
          </p:cNvPr>
          <p:cNvSpPr/>
          <p:nvPr/>
        </p:nvSpPr>
        <p:spPr>
          <a:xfrm flipH="1" flipV="1">
            <a:off x="10351934" y="-36164"/>
            <a:ext cx="1840066" cy="1909413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195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6FCADD-B276-88EB-CB57-2BDB33FE79FF}"/>
              </a:ext>
            </a:extLst>
          </p:cNvPr>
          <p:cNvSpPr txBox="1"/>
          <p:nvPr/>
        </p:nvSpPr>
        <p:spPr>
          <a:xfrm>
            <a:off x="1197430" y="1614780"/>
            <a:ext cx="9971315" cy="428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Musyawarah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Desa (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Musrenbangdes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2025, yang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(Foto,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Daftar Hadir, Materi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Notulensi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Rekap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Musyawarah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Desa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Musrenbangdes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yang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Masyarakat, BPD,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Perwakilan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ditandatangani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Keputusan BPD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pimpinan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BPD,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 (2 (dua)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Walikota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peresmian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 Keputusan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Musyawarah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Penyepakatan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Pengelelolaan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Siskeudes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7661A-71F0-E2D5-70B7-F1629DC7C66D}"/>
              </a:ext>
            </a:extLst>
          </p:cNvPr>
          <p:cNvSpPr txBox="1"/>
          <p:nvPr/>
        </p:nvSpPr>
        <p:spPr>
          <a:xfrm>
            <a:off x="3211285" y="739445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BD219-76AD-A90E-D68E-4996CD8D507D}"/>
              </a:ext>
            </a:extLst>
          </p:cNvPr>
          <p:cNvSpPr txBox="1"/>
          <p:nvPr/>
        </p:nvSpPr>
        <p:spPr>
          <a:xfrm>
            <a:off x="688637" y="1046901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  <p:sp>
        <p:nvSpPr>
          <p:cNvPr id="8" name="Google Shape;1107;p84">
            <a:extLst>
              <a:ext uri="{FF2B5EF4-FFF2-40B4-BE49-F238E27FC236}">
                <a16:creationId xmlns:a16="http://schemas.microsoft.com/office/drawing/2014/main" id="{910ECB4E-69AA-2D89-B807-64C0A08201DD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8700C864-32E1-2FB6-49C9-762EAADD54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0E17A12F-79FF-C304-2498-FE4DE5C9C3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A6B4D16C-C213-70A6-8DAE-2FE69C689991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9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376C82-CD8B-46BC-3388-2C49E54DC45D}"/>
              </a:ext>
            </a:extLst>
          </p:cNvPr>
          <p:cNvSpPr txBox="1"/>
          <p:nvPr/>
        </p:nvSpPr>
        <p:spPr>
          <a:xfrm>
            <a:off x="3211285" y="739445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9E003-D745-997B-3E52-CDAA2F788A11}"/>
              </a:ext>
            </a:extLst>
          </p:cNvPr>
          <p:cNvSpPr txBox="1"/>
          <p:nvPr/>
        </p:nvSpPr>
        <p:spPr>
          <a:xfrm>
            <a:off x="1306286" y="1587056"/>
            <a:ext cx="9579427" cy="499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Pengelelolaan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Aset Desa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Sipades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(</a:t>
            </a:r>
            <a:r>
              <a:rPr lang="en-US" dirty="0" err="1"/>
              <a:t>pilih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);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manual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pertanggungjawaban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/Wali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dan 2024;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semester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/Wali Kota;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dipublikasikan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Baliho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website Desa) -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dibuktikan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dan photo;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16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dan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 startAt="16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Dinas PMD Kabupaten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Konsolidasi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Google Shape;1107;p84">
            <a:extLst>
              <a:ext uri="{FF2B5EF4-FFF2-40B4-BE49-F238E27FC236}">
                <a16:creationId xmlns:a16="http://schemas.microsoft.com/office/drawing/2014/main" id="{A3F58DD3-4DBF-D104-ED4D-512A265F574C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0A784-69ED-18BB-6A66-B34C42E6EDEB}"/>
              </a:ext>
            </a:extLst>
          </p:cNvPr>
          <p:cNvSpPr txBox="1"/>
          <p:nvPr/>
        </p:nvSpPr>
        <p:spPr>
          <a:xfrm>
            <a:off x="805544" y="1069233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  <p:pic>
        <p:nvPicPr>
          <p:cNvPr id="2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36BAD7EB-6B67-72B9-598C-1D55E55EC9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EA818D1D-1934-288B-C476-4666DCB339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CCAFFB70-6B7D-95A1-5765-85366923BCA0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6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B5402-72F9-1766-0BFA-ABC23FC6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5C258FA-6AE9-5C76-8ECD-21E58A4CB899}"/>
              </a:ext>
            </a:extLst>
          </p:cNvPr>
          <p:cNvSpPr/>
          <p:nvPr/>
        </p:nvSpPr>
        <p:spPr>
          <a:xfrm>
            <a:off x="1992086" y="1981199"/>
            <a:ext cx="4103915" cy="401682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5F8F0-B41A-DB96-A0D0-DD9AF441119F}"/>
              </a:ext>
            </a:extLst>
          </p:cNvPr>
          <p:cNvSpPr txBox="1"/>
          <p:nvPr/>
        </p:nvSpPr>
        <p:spPr>
          <a:xfrm>
            <a:off x="2590800" y="3160814"/>
            <a:ext cx="7609114" cy="165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/>
              <a:t>ENTRI DATA APLIKASI </a:t>
            </a:r>
            <a:r>
              <a:rPr lang="en-US" sz="2800" i="1" dirty="0"/>
              <a:t>REAL TIME MONITORING VILLAGE MANAGEMENT FUNDING</a:t>
            </a:r>
            <a:r>
              <a:rPr lang="en-US" sz="2800" dirty="0"/>
              <a:t> (JAGA DESA)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EC3C19-6438-5417-C845-6F337067858E}"/>
              </a:ext>
            </a:extLst>
          </p:cNvPr>
          <p:cNvSpPr/>
          <p:nvPr/>
        </p:nvSpPr>
        <p:spPr>
          <a:xfrm>
            <a:off x="5715000" y="1649351"/>
            <a:ext cx="1006929" cy="987961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300919-EE0E-8BC2-A996-2C76EDF4146C}"/>
              </a:ext>
            </a:extLst>
          </p:cNvPr>
          <p:cNvSpPr/>
          <p:nvPr/>
        </p:nvSpPr>
        <p:spPr>
          <a:xfrm>
            <a:off x="6923314" y="1077685"/>
            <a:ext cx="685801" cy="693883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16B0D35C-725A-BD27-C333-1D32DE4238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20FD425D-9217-9054-E247-AE9814C134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72E13-889E-CF69-C3E6-57D11ACB5E5E}"/>
              </a:ext>
            </a:extLst>
          </p:cNvPr>
          <p:cNvSpPr txBox="1"/>
          <p:nvPr/>
        </p:nvSpPr>
        <p:spPr>
          <a:xfrm>
            <a:off x="468085" y="1201834"/>
            <a:ext cx="11255829" cy="489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SK Kepala Desa atau SK Lurah;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Perdes dan struktur organisasi Kelembagaan Desa, atau struktur Kelurahan;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Peta wilayah Desa/Kelurahan yang menggambarkan lokasi-lokasi pertanian/perkebunan, industri, rawan bencana, pemukiman dst)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novasi dalam pelaksanaan Jaga Desa/Kelurahan;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Dokumen Musyawarah Perencanaan Pembangunan Desa atau Musyawarah Kelurahan dalam proses perencanaan (daftar hadir Peserta,  Photo, Berita Acara / Hasil Keputusan);</a:t>
            </a:r>
            <a:endParaRPr lang="en-US" sz="1800" dirty="0">
              <a:effectLst/>
              <a:latin typeface="Tahoma" panose="020B060403050404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+mj-lt"/>
              <a:buAutoNum type="arabicPeriod" startAt="7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Inspektorat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Kabupaten yang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….. (nama Desa)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menindaklanjuti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en-US" sz="1800" dirty="0" err="1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Pemantauan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orang </a:t>
            </a:r>
            <a:r>
              <a:rPr lang="en-US" dirty="0" err="1"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asing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id-ID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Kelengkapan dan keakuratan pengisian </a:t>
            </a:r>
            <a:r>
              <a:rPr lang="en-US" sz="1800" i="1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Entri Data </a:t>
            </a:r>
            <a:r>
              <a:rPr lang="en-US" sz="1800" i="1" dirty="0" err="1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Aplikasi</a:t>
            </a:r>
            <a:r>
              <a:rPr lang="en-US" sz="1800" i="1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Real Time Monitoring Village Management Funding</a:t>
            </a:r>
            <a:r>
              <a:rPr lang="en-US" sz="1800" dirty="0"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(Jaga Desa);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D45D0-22FC-CE94-2D23-977C02510594}"/>
              </a:ext>
            </a:extLst>
          </p:cNvPr>
          <p:cNvSpPr txBox="1"/>
          <p:nvPr/>
        </p:nvSpPr>
        <p:spPr>
          <a:xfrm>
            <a:off x="3211285" y="603026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Google Shape;1107;p84">
            <a:extLst>
              <a:ext uri="{FF2B5EF4-FFF2-40B4-BE49-F238E27FC236}">
                <a16:creationId xmlns:a16="http://schemas.microsoft.com/office/drawing/2014/main" id="{D991D68F-4F4D-9277-FD5C-7F3566FE552A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BC4E8581-1BDE-AEFF-648B-E2230D5267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22736808-82D4-B896-0A1D-DEA777D8124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10" name="Slide Number Placeholder 45">
            <a:extLst>
              <a:ext uri="{FF2B5EF4-FFF2-40B4-BE49-F238E27FC236}">
                <a16:creationId xmlns:a16="http://schemas.microsoft.com/office/drawing/2014/main" id="{A1D62688-32AC-84BB-63AF-C4FE169288D2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26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0B00-A9DC-CB01-E56F-38C3ADF7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FD0A97DB-A5EE-EF7D-839D-21515857E7ED}"/>
              </a:ext>
            </a:extLst>
          </p:cNvPr>
          <p:cNvSpPr/>
          <p:nvPr/>
        </p:nvSpPr>
        <p:spPr>
          <a:xfrm rot="10800000" flipH="1">
            <a:off x="-1" y="-2"/>
            <a:ext cx="3243944" cy="3121063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Google Shape;1107;p84">
            <a:extLst>
              <a:ext uri="{FF2B5EF4-FFF2-40B4-BE49-F238E27FC236}">
                <a16:creationId xmlns:a16="http://schemas.microsoft.com/office/drawing/2014/main" id="{A96C1553-70B7-2DF7-2BDD-A2F0CA912F05}"/>
              </a:ext>
            </a:extLst>
          </p:cNvPr>
          <p:cNvSpPr/>
          <p:nvPr/>
        </p:nvSpPr>
        <p:spPr>
          <a:xfrm flipH="1" flipV="1">
            <a:off x="9306002" y="0"/>
            <a:ext cx="2885998" cy="3243943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6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0B4B3E90-5F21-A904-AEF6-0153F0409A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428" y="1831565"/>
            <a:ext cx="1230948" cy="105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E92B2636-9BB1-AE6E-8B20-9CF3F6526CF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8690" y="1909231"/>
            <a:ext cx="895003" cy="976767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373219F-1773-06DE-0FE3-2B8EC97D92D0}"/>
              </a:ext>
            </a:extLst>
          </p:cNvPr>
          <p:cNvSpPr txBox="1"/>
          <p:nvPr/>
        </p:nvSpPr>
        <p:spPr>
          <a:xfrm>
            <a:off x="959988" y="2304135"/>
            <a:ext cx="10533281" cy="174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5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27648F"/>
                </a:solidFill>
                <a:latin typeface="Poppins Bold"/>
                <a:ea typeface="Poppins Bold"/>
                <a:cs typeface="Poppins Bold"/>
                <a:sym typeface="Poppins Bold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9195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42A4-FC41-5B29-14AB-3A438437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TUJUAN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F989-2A83-EC2F-4F58-C340AA841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57" y="1892528"/>
            <a:ext cx="9535886" cy="3942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2200" dirty="0">
                <a:latin typeface="Aharoni" panose="02010803020104030203" pitchFamily="2" charset="-79"/>
                <a:cs typeface="Aharoni" panose="02010803020104030203" pitchFamily="2" charset="-79"/>
              </a:rPr>
              <a:t>EMBERIKAN APRESIASI KEPADA DESA YANG 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TERTIB DALAM  PENGELOLAAN KEUANGAN DESA, DAN ENTRI DATA APLIKASI </a:t>
            </a:r>
            <a:r>
              <a:rPr lang="en-US" sz="2200" i="1" dirty="0">
                <a:latin typeface="Aharoni" panose="02010803020104030203" pitchFamily="2" charset="-79"/>
                <a:cs typeface="Aharoni" panose="02010803020104030203" pitchFamily="2" charset="-79"/>
              </a:rPr>
              <a:t>REAL TIME MONITORING VILLAGE MANAGEMENT FUNDING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(JAGA DESA)</a:t>
            </a:r>
            <a:r>
              <a:rPr lang="id-ID" sz="2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PEMANFAATAN DATA DALAM RANGKA PEMBINAAN DAN PENDAMPINGAN KEPADA DESA AGAR TERHINDAR DARI MASALAH HUKUM DAN KONFLIK SOSIAL.</a:t>
            </a:r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5211298E-CE98-4A97-BEC8-D73DC6B05859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C4D8877F-27F2-E03B-1049-AD61350812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82EBDC82-8C40-9194-8415-2A384BBBBA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C59D2D31-EDB3-9A42-8AC5-62C82DFE94FA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75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DE1B-ABB7-0337-C97C-1C36BE8D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TUGAS KEJAKSAAN NEGERI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FB1A-D634-1EF7-C43F-F222BB70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285001"/>
            <a:ext cx="10406743" cy="50475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err="1"/>
              <a:t>Berkoordinasi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Dinas PMD Kabupaten/Kota dan </a:t>
            </a:r>
            <a:r>
              <a:rPr lang="en-US" sz="2400" dirty="0" err="1"/>
              <a:t>Inspektorat</a:t>
            </a:r>
            <a:r>
              <a:rPr lang="en-US" sz="2400" dirty="0"/>
              <a:t> Kabupaten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Dinas PMD </a:t>
            </a:r>
            <a:r>
              <a:rPr lang="en-US" sz="2400" dirty="0" err="1"/>
              <a:t>Kab</a:t>
            </a:r>
            <a:r>
              <a:rPr lang="en-US" sz="2400" dirty="0"/>
              <a:t>/Kota dan </a:t>
            </a:r>
            <a:r>
              <a:rPr lang="en-US" sz="2400" dirty="0" err="1"/>
              <a:t>Inspektorat</a:t>
            </a:r>
            <a:r>
              <a:rPr lang="en-US" sz="2400" dirty="0"/>
              <a:t> Kabupaten </a:t>
            </a:r>
            <a:r>
              <a:rPr lang="en-US" sz="2400" dirty="0" err="1"/>
              <a:t>melalui</a:t>
            </a:r>
            <a:r>
              <a:rPr lang="en-US" sz="2400" dirty="0"/>
              <a:t> media daring/zoom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Desa-Desa di wilayah </a:t>
            </a:r>
            <a:r>
              <a:rPr lang="en-US" sz="2400" dirty="0" err="1"/>
              <a:t>tugas</a:t>
            </a:r>
            <a:r>
              <a:rPr lang="en-US" sz="2400" dirty="0"/>
              <a:t> masing-masing;</a:t>
            </a:r>
          </a:p>
          <a:p>
            <a:pPr algn="just"/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Kabupaten, </a:t>
            </a:r>
            <a:r>
              <a:rPr lang="en-US" sz="2400" dirty="0" err="1"/>
              <a:t>seperti</a:t>
            </a:r>
            <a:r>
              <a:rPr lang="en-US" sz="2400" dirty="0"/>
              <a:t>: SK Tim </a:t>
            </a:r>
            <a:r>
              <a:rPr lang="en-US" sz="2400" dirty="0" err="1"/>
              <a:t>Penilai</a:t>
            </a:r>
            <a:r>
              <a:rPr lang="en-US" sz="2400" dirty="0"/>
              <a:t>, time line </a:t>
            </a:r>
            <a:r>
              <a:rPr lang="en-US" sz="2400" dirty="0" err="1"/>
              <a:t>kegiatan</a:t>
            </a:r>
            <a:r>
              <a:rPr lang="en-US" sz="2400" dirty="0"/>
              <a:t>, google drive/</a:t>
            </a:r>
            <a:r>
              <a:rPr lang="en-US" sz="2400" dirty="0" err="1"/>
              <a:t>bitly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menampung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, </a:t>
            </a:r>
            <a:r>
              <a:rPr lang="en-US" sz="2400" dirty="0" err="1"/>
              <a:t>Sekretariat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penilai</a:t>
            </a:r>
            <a:r>
              <a:rPr lang="en-US" sz="2400" dirty="0"/>
              <a:t>, dan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masing-masing</a:t>
            </a:r>
          </a:p>
          <a:p>
            <a:pPr algn="just"/>
            <a:r>
              <a:rPr lang="en-US" sz="2400" dirty="0" err="1"/>
              <a:t>Melalui</a:t>
            </a:r>
            <a:r>
              <a:rPr lang="en-US" sz="2400" dirty="0"/>
              <a:t> Kasi Intel </a:t>
            </a:r>
            <a:r>
              <a:rPr lang="en-US" sz="2400" dirty="0" err="1"/>
              <a:t>bersama</a:t>
            </a:r>
            <a:r>
              <a:rPr lang="en-US" sz="2400" dirty="0"/>
              <a:t> DPMD </a:t>
            </a:r>
            <a:r>
              <a:rPr lang="en-US" sz="2400" dirty="0" err="1"/>
              <a:t>Kab</a:t>
            </a:r>
            <a:r>
              <a:rPr lang="en-US" sz="2400" dirty="0"/>
              <a:t>/Kota </a:t>
            </a:r>
            <a:r>
              <a:rPr lang="en-US" sz="2400" dirty="0" err="1"/>
              <a:t>memastikan</a:t>
            </a:r>
            <a:r>
              <a:rPr lang="en-US" sz="2400" dirty="0"/>
              <a:t> Desa-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berpartisipasi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Melalui</a:t>
            </a:r>
            <a:r>
              <a:rPr lang="en-US" sz="2400" dirty="0"/>
              <a:t> Kasi Intel </a:t>
            </a:r>
            <a:r>
              <a:rPr lang="en-US" sz="2400" dirty="0" err="1"/>
              <a:t>bersama</a:t>
            </a:r>
            <a:r>
              <a:rPr lang="en-US" sz="2400" dirty="0"/>
              <a:t> Dinas PMD Kabupaten/Kota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Time Monitoring Village Management Funding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JAGA DESA)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 semester 1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Walikota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Camat, dan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Dinas PMD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/Kota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Menteri Dalam Negeri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Ditjen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pada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Konsolidasi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</a:p>
          <a:p>
            <a:pPr algn="just"/>
            <a:r>
              <a:rPr lang="en-US" sz="2400" dirty="0" err="1"/>
              <a:t>Melaporkan</a:t>
            </a:r>
            <a:r>
              <a:rPr lang="en-US" sz="2400" dirty="0"/>
              <a:t> progress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Kejaksaan Tinggi, </a:t>
            </a:r>
            <a:r>
              <a:rPr lang="en-US" sz="2400" dirty="0" err="1"/>
              <a:t>tembusan</a:t>
            </a:r>
            <a:r>
              <a:rPr lang="en-US" sz="2400" dirty="0"/>
              <a:t> Jaksa Agung Muda </a:t>
            </a:r>
            <a:r>
              <a:rPr lang="en-US" sz="2400" dirty="0" err="1"/>
              <a:t>Intelijen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00174321-556C-9A5E-B443-715392080A27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DC6BD1AB-F4F0-2E56-BC06-6E8723A77F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6ED61DF-CEFC-0676-C001-D3D9E7DB40A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5447E079-8090-5854-B8FC-E1AB14869E68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9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2C1B-907F-1DAB-09EF-0907E0AAE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0033-BF2B-555B-FD28-55A098CB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TUGAS KEJAKSAAN TINGGI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24A0-EE09-A1BB-6319-12A50A03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352"/>
            <a:ext cx="10406743" cy="424199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Berkoordinasi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Dinas PMD </a:t>
            </a:r>
            <a:r>
              <a:rPr lang="en-US" sz="2400" dirty="0" err="1"/>
              <a:t>Provinsi</a:t>
            </a:r>
            <a:r>
              <a:rPr lang="en-US" sz="2400" dirty="0"/>
              <a:t> dan </a:t>
            </a:r>
            <a:r>
              <a:rPr lang="en-US" sz="2400" dirty="0" err="1"/>
              <a:t>Inspektorat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Memantau</a:t>
            </a:r>
            <a:r>
              <a:rPr lang="en-US" sz="2400" dirty="0"/>
              <a:t> dan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oleh Kejaksaan Negeri;</a:t>
            </a:r>
          </a:p>
          <a:p>
            <a:pPr algn="just"/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: SK Tim </a:t>
            </a:r>
            <a:r>
              <a:rPr lang="en-US" sz="2400" dirty="0" err="1"/>
              <a:t>Penilai</a:t>
            </a:r>
            <a:r>
              <a:rPr lang="en-US" sz="2400" dirty="0"/>
              <a:t>, time line </a:t>
            </a:r>
            <a:r>
              <a:rPr lang="en-US" sz="2400" dirty="0" err="1"/>
              <a:t>kegiatan</a:t>
            </a:r>
            <a:r>
              <a:rPr lang="en-US" sz="2400" dirty="0"/>
              <a:t>, google drive/</a:t>
            </a:r>
            <a:r>
              <a:rPr lang="en-US" sz="2400" dirty="0" err="1"/>
              <a:t>bitly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menampung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Tim </a:t>
            </a:r>
            <a:r>
              <a:rPr lang="en-US" sz="2400" dirty="0" err="1"/>
              <a:t>Penilai</a:t>
            </a:r>
            <a:r>
              <a:rPr lang="en-US" sz="2400" dirty="0"/>
              <a:t> Kabupaten, </a:t>
            </a:r>
            <a:r>
              <a:rPr lang="en-US" sz="2400" dirty="0" err="1"/>
              <a:t>Sekretariat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penilai</a:t>
            </a:r>
            <a:r>
              <a:rPr lang="en-US" sz="2400" dirty="0"/>
              <a:t>, dan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masing-masing</a:t>
            </a:r>
          </a:p>
          <a:p>
            <a:pPr algn="just"/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pembinaan</a:t>
            </a:r>
            <a:r>
              <a:rPr lang="en-US" sz="2400" dirty="0"/>
              <a:t> dan </a:t>
            </a:r>
            <a:r>
              <a:rPr lang="en-US" sz="2400" dirty="0" err="1"/>
              <a:t>pendampingan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progress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Kejaksaan Negeri;</a:t>
            </a:r>
          </a:p>
          <a:p>
            <a:pPr algn="just"/>
            <a:r>
              <a:rPr lang="en-US" sz="2400" dirty="0" err="1"/>
              <a:t>Melaporkan</a:t>
            </a:r>
            <a:r>
              <a:rPr lang="en-US" sz="2400" dirty="0"/>
              <a:t> progress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Jaksa Agung Muda </a:t>
            </a:r>
            <a:r>
              <a:rPr lang="en-US" sz="2400" dirty="0" err="1"/>
              <a:t>Intelijen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11C4B9F9-083F-2657-AB0E-8607927827C2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8A02757E-02CD-9F8F-0C25-B58E178A46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EBCBE70D-875C-BEB8-5423-0816F14F13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5717631E-8361-1B80-D30A-4E37F46EF843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1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0CE9-28BB-C31E-9868-E57F3CEE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/>
              <a:t>PENDAFTARAN DAN </a:t>
            </a:r>
            <a:br>
              <a:rPr lang="en-US" b="1" dirty="0"/>
            </a:br>
            <a:r>
              <a:rPr lang="en-US" b="1" dirty="0"/>
              <a:t>PENGIRIMAN DOKUMEN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10D53-5230-563B-8305-B1A6942C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6" y="2055813"/>
            <a:ext cx="9988647" cy="30729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Kepala</a:t>
            </a:r>
            <a:r>
              <a:rPr lang="en-US" dirty="0"/>
              <a:t> Desa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 Kejaksaan Republik Indonesia ;</a:t>
            </a:r>
          </a:p>
          <a:p>
            <a:pPr algn="just"/>
            <a:r>
              <a:rPr lang="en-US" dirty="0"/>
              <a:t>Surat </a:t>
            </a:r>
            <a:r>
              <a:rPr lang="en-US" dirty="0" err="1"/>
              <a:t>minat</a:t>
            </a:r>
            <a:r>
              <a:rPr lang="en-US" dirty="0"/>
              <a:t> dan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diupload</a:t>
            </a:r>
            <a:r>
              <a:rPr lang="en-US" dirty="0"/>
              <a:t> pada masing-masing drive/</a:t>
            </a:r>
            <a:r>
              <a:rPr lang="en-US" dirty="0" err="1"/>
              <a:t>bitly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Kejaksaan Negeri;</a:t>
            </a:r>
          </a:p>
          <a:p>
            <a:pPr algn="just"/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pada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i="1" dirty="0"/>
              <a:t>Real Time Monitoring Village Management Funding</a:t>
            </a:r>
            <a:r>
              <a:rPr lang="en-US" dirty="0"/>
              <a:t> (Jaksa Garda Desa), dan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Desa </a:t>
            </a:r>
            <a:r>
              <a:rPr lang="en-US" dirty="0" err="1"/>
              <a:t>Tahun</a:t>
            </a:r>
            <a:r>
              <a:rPr lang="en-US" dirty="0"/>
              <a:t> 2023, 2024, 2025;</a:t>
            </a:r>
          </a:p>
          <a:p>
            <a:pPr algn="just"/>
            <a:endParaRPr lang="en-US" dirty="0"/>
          </a:p>
        </p:txBody>
      </p:sp>
      <p:sp>
        <p:nvSpPr>
          <p:cNvPr id="4" name="Google Shape;1107;p84">
            <a:extLst>
              <a:ext uri="{FF2B5EF4-FFF2-40B4-BE49-F238E27FC236}">
                <a16:creationId xmlns:a16="http://schemas.microsoft.com/office/drawing/2014/main" id="{99D94BB8-D18A-50F2-25E3-C8AA8789D417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EF0420C6-42E1-A08F-7FCE-547AF07621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A6E478F4-F998-9063-993D-C84667B9DB8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5" name="Slide Number Placeholder 45">
            <a:extLst>
              <a:ext uri="{FF2B5EF4-FFF2-40B4-BE49-F238E27FC236}">
                <a16:creationId xmlns:a16="http://schemas.microsoft.com/office/drawing/2014/main" id="{ECA65090-3C58-2D41-97EE-24E5E6933252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9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CB71-DF57-5AD6-A088-D79F2F89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TIM PENILAI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098F-B82B-D298-A1D1-F2B98F6C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6" y="1644194"/>
            <a:ext cx="3483427" cy="3901164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Kabupaten: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Kejaksaan Negeri;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DPMD Kabupaten;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Inspektorat</a:t>
            </a:r>
            <a:r>
              <a:rPr lang="en-US" sz="2400" dirty="0"/>
              <a:t> Kabupaten;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SK Tim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Kejaksaan Negeri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E88291-61DA-499E-43D5-4E20D4267376}"/>
              </a:ext>
            </a:extLst>
          </p:cNvPr>
          <p:cNvSpPr txBox="1">
            <a:spLocks/>
          </p:cNvSpPr>
          <p:nvPr/>
        </p:nvSpPr>
        <p:spPr>
          <a:xfrm>
            <a:off x="4354289" y="1654853"/>
            <a:ext cx="3592284" cy="390116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highlight>
                  <a:srgbClr val="FFFF00"/>
                </a:highlight>
              </a:rPr>
              <a:t>Provinsi</a:t>
            </a:r>
            <a:r>
              <a:rPr lang="en-US" sz="2400" b="1" dirty="0">
                <a:highlight>
                  <a:srgbClr val="FFFF00"/>
                </a:highlight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Kejaksaan Tinggi;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DPMD </a:t>
            </a:r>
            <a:r>
              <a:rPr lang="en-US" sz="2400" dirty="0" err="1"/>
              <a:t>Provinsi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Inspektorat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SK Tim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Kejaksaan Tinggi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EFB0D-9B07-5917-3C3F-D5017BB97B18}"/>
              </a:ext>
            </a:extLst>
          </p:cNvPr>
          <p:cNvSpPr txBox="1">
            <a:spLocks/>
          </p:cNvSpPr>
          <p:nvPr/>
        </p:nvSpPr>
        <p:spPr>
          <a:xfrm>
            <a:off x="8327570" y="1661433"/>
            <a:ext cx="3516088" cy="390116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Pusat: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Kejaksaan RI;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Kementerian Dalam Negeri;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SK </a:t>
            </a:r>
            <a:r>
              <a:rPr lang="en-US" sz="2400" dirty="0"/>
              <a:t>Tim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Jaksa Agung Muda </a:t>
            </a:r>
            <a:r>
              <a:rPr lang="en-US" sz="2400" dirty="0" err="1"/>
              <a:t>Inteligen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Google Shape;1107;p84">
            <a:extLst>
              <a:ext uri="{FF2B5EF4-FFF2-40B4-BE49-F238E27FC236}">
                <a16:creationId xmlns:a16="http://schemas.microsoft.com/office/drawing/2014/main" id="{B32BCB00-D107-1847-A411-5101D32F7C34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0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BBE5E347-07DF-BBBF-E50F-2DEEA4A630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3454D7D9-AB19-76C2-FAB4-6CCF9C0A36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08CEF1-1DC5-8439-70BB-15FF0EA75E30}"/>
              </a:ext>
            </a:extLst>
          </p:cNvPr>
          <p:cNvSpPr/>
          <p:nvPr/>
        </p:nvSpPr>
        <p:spPr>
          <a:xfrm>
            <a:off x="3116459" y="5761450"/>
            <a:ext cx="6784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Penilai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setiap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jenjang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sarana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menampung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dikirim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melalui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google drive /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bitly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lide Number Placeholder 45">
            <a:extLst>
              <a:ext uri="{FF2B5EF4-FFF2-40B4-BE49-F238E27FC236}">
                <a16:creationId xmlns:a16="http://schemas.microsoft.com/office/drawing/2014/main" id="{4D70CEBE-18AC-2115-F290-F514071C2287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ABA1-24B6-3AC0-6E89-B6DE34DF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8" y="8012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MEKANISME PENILAIAN</a:t>
            </a:r>
            <a:endParaRPr lang="en-US" dirty="0"/>
          </a:p>
        </p:txBody>
      </p:sp>
      <p:sp>
        <p:nvSpPr>
          <p:cNvPr id="20" name="Google Shape;344;p19">
            <a:extLst>
              <a:ext uri="{FF2B5EF4-FFF2-40B4-BE49-F238E27FC236}">
                <a16:creationId xmlns:a16="http://schemas.microsoft.com/office/drawing/2014/main" id="{9D8CC0F0-5A27-D1E2-3F6E-BBBBACF8DE25}"/>
              </a:ext>
            </a:extLst>
          </p:cNvPr>
          <p:cNvSpPr/>
          <p:nvPr/>
        </p:nvSpPr>
        <p:spPr>
          <a:xfrm>
            <a:off x="4823894" y="4254905"/>
            <a:ext cx="2562129" cy="124204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(5)</a:t>
            </a:r>
          </a:p>
          <a:p>
            <a:pPr algn="ctr"/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Tim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Penilai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Pusat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memilih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film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lomba</a:t>
            </a:r>
            <a:endParaRPr lang="en-GB"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345;p19">
            <a:extLst>
              <a:ext uri="{FF2B5EF4-FFF2-40B4-BE49-F238E27FC236}">
                <a16:creationId xmlns:a16="http://schemas.microsoft.com/office/drawing/2014/main" id="{9336A261-5855-BB15-510E-EE17C9EB2335}"/>
              </a:ext>
            </a:extLst>
          </p:cNvPr>
          <p:cNvSpPr/>
          <p:nvPr/>
        </p:nvSpPr>
        <p:spPr>
          <a:xfrm>
            <a:off x="8070344" y="4254905"/>
            <a:ext cx="2562129" cy="124204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Penetapan</a:t>
            </a:r>
            <a:r>
              <a:rPr lang="en-GB" sz="1100" b="1" dirty="0">
                <a:latin typeface="Nunito"/>
                <a:ea typeface="Nunito"/>
                <a:cs typeface="Nunito"/>
                <a:sym typeface="Nunito"/>
              </a:rPr>
              <a:t> 3 Film </a:t>
            </a: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100" b="1" dirty="0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untuk</a:t>
            </a:r>
            <a:r>
              <a:rPr lang="en-GB" sz="11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1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endParaRPr sz="11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347;p19">
            <a:extLst>
              <a:ext uri="{FF2B5EF4-FFF2-40B4-BE49-F238E27FC236}">
                <a16:creationId xmlns:a16="http://schemas.microsoft.com/office/drawing/2014/main" id="{ED8316DD-78DC-1D23-C6FB-B1A52FFD5862}"/>
              </a:ext>
            </a:extLst>
          </p:cNvPr>
          <p:cNvSpPr/>
          <p:nvPr/>
        </p:nvSpPr>
        <p:spPr>
          <a:xfrm>
            <a:off x="1858737" y="1633142"/>
            <a:ext cx="2441126" cy="132556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(1)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Tim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Penilai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Kabupaten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memilih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film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lomba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" name="Google Shape;348;p19">
            <a:extLst>
              <a:ext uri="{FF2B5EF4-FFF2-40B4-BE49-F238E27FC236}">
                <a16:creationId xmlns:a16="http://schemas.microsoft.com/office/drawing/2014/main" id="{DD6AC947-B702-CF26-A34B-76A5CE0C7C13}"/>
              </a:ext>
            </a:extLst>
          </p:cNvPr>
          <p:cNvSpPr/>
          <p:nvPr/>
        </p:nvSpPr>
        <p:spPr>
          <a:xfrm>
            <a:off x="4889703" y="1633142"/>
            <a:ext cx="2441126" cy="132556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(2)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Kajari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mengirimkan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film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ke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Kajati</a:t>
            </a:r>
            <a:endParaRPr sz="115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349;p19">
            <a:extLst>
              <a:ext uri="{FF2B5EF4-FFF2-40B4-BE49-F238E27FC236}">
                <a16:creationId xmlns:a16="http://schemas.microsoft.com/office/drawing/2014/main" id="{0831130E-FC93-0FAD-0E4B-AE90283A6DB5}"/>
              </a:ext>
            </a:extLst>
          </p:cNvPr>
          <p:cNvSpPr/>
          <p:nvPr/>
        </p:nvSpPr>
        <p:spPr>
          <a:xfrm>
            <a:off x="7920668" y="1587842"/>
            <a:ext cx="2657279" cy="138565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(3)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lvl="0" algn="ctr"/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Tim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Penilai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Provinsi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memilih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film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dari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masing-masing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kriteria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lomba</a:t>
            </a: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" name="Google Shape;351;p19">
            <a:extLst>
              <a:ext uri="{FF2B5EF4-FFF2-40B4-BE49-F238E27FC236}">
                <a16:creationId xmlns:a16="http://schemas.microsoft.com/office/drawing/2014/main" id="{C8F02F76-3049-1CE3-C6CF-7B8423F81AEB}"/>
              </a:ext>
            </a:extLst>
          </p:cNvPr>
          <p:cNvSpPr/>
          <p:nvPr/>
        </p:nvSpPr>
        <p:spPr>
          <a:xfrm>
            <a:off x="1858737" y="4277705"/>
            <a:ext cx="2562129" cy="124204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(4)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Kajati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menyerahkan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3 film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terbaik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ke</a:t>
            </a: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 Jaksa Agung Muda </a:t>
            </a:r>
            <a:r>
              <a:rPr lang="en-GB" sz="1200" b="1" dirty="0" err="1">
                <a:latin typeface="Nunito"/>
                <a:ea typeface="Nunito"/>
                <a:cs typeface="Nunito"/>
                <a:sym typeface="Nunito"/>
              </a:rPr>
              <a:t>Intelijen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" name="Google Shape;352;p19">
            <a:extLst>
              <a:ext uri="{FF2B5EF4-FFF2-40B4-BE49-F238E27FC236}">
                <a16:creationId xmlns:a16="http://schemas.microsoft.com/office/drawing/2014/main" id="{9C7E09D5-EA35-CBCA-C364-EBD9A5D3DB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44976" y="3498449"/>
            <a:ext cx="9026982" cy="1388879"/>
          </a:xfrm>
          <a:prstGeom prst="bentConnector3">
            <a:avLst>
              <a:gd name="adj1" fmla="val 105472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53;p19">
            <a:extLst>
              <a:ext uri="{FF2B5EF4-FFF2-40B4-BE49-F238E27FC236}">
                <a16:creationId xmlns:a16="http://schemas.microsoft.com/office/drawing/2014/main" id="{A443A467-2AB1-593A-E839-69E119C447D0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299863" y="2295923"/>
            <a:ext cx="58984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354;p19">
            <a:extLst>
              <a:ext uri="{FF2B5EF4-FFF2-40B4-BE49-F238E27FC236}">
                <a16:creationId xmlns:a16="http://schemas.microsoft.com/office/drawing/2014/main" id="{4F2FD81D-395C-7FF0-690F-3DE9283EE32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7330829" y="2280668"/>
            <a:ext cx="589839" cy="1525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355;p19">
            <a:extLst>
              <a:ext uri="{FF2B5EF4-FFF2-40B4-BE49-F238E27FC236}">
                <a16:creationId xmlns:a16="http://schemas.microsoft.com/office/drawing/2014/main" id="{B7F1215F-279B-7D6E-0E90-399FFE43489B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 flipV="1">
            <a:off x="4420866" y="4875928"/>
            <a:ext cx="403028" cy="228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56;p19">
            <a:extLst>
              <a:ext uri="{FF2B5EF4-FFF2-40B4-BE49-F238E27FC236}">
                <a16:creationId xmlns:a16="http://schemas.microsoft.com/office/drawing/2014/main" id="{AAABAAA6-E764-6CB8-DE09-FBBB5F1B455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7386023" y="4875928"/>
            <a:ext cx="68432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F4A0340-B880-A2E0-F00E-EA97916F623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0577947" y="2280668"/>
            <a:ext cx="294011" cy="15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06735AB-F76B-AEC0-1A7A-10487E85B42E}"/>
              </a:ext>
            </a:extLst>
          </p:cNvPr>
          <p:cNvCxnSpPr/>
          <p:nvPr/>
        </p:nvCxnSpPr>
        <p:spPr>
          <a:xfrm>
            <a:off x="10871958" y="2295923"/>
            <a:ext cx="0" cy="1217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320AD10-DCBD-1601-536E-35ACD0756FF8}"/>
              </a:ext>
            </a:extLst>
          </p:cNvPr>
          <p:cNvSpPr txBox="1"/>
          <p:nvPr/>
        </p:nvSpPr>
        <p:spPr>
          <a:xfrm>
            <a:off x="389162" y="5679108"/>
            <a:ext cx="10050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Lomba: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Lomba Entri Data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i="1" dirty="0"/>
              <a:t>Real Time Monitoring Village Management Funding</a:t>
            </a:r>
            <a:r>
              <a:rPr lang="en-US" b="1" dirty="0"/>
              <a:t> (Jaga Desa)</a:t>
            </a:r>
          </a:p>
        </p:txBody>
      </p:sp>
      <p:sp>
        <p:nvSpPr>
          <p:cNvPr id="74" name="Google Shape;1107;p84">
            <a:extLst>
              <a:ext uri="{FF2B5EF4-FFF2-40B4-BE49-F238E27FC236}">
                <a16:creationId xmlns:a16="http://schemas.microsoft.com/office/drawing/2014/main" id="{A9DA06B2-024E-4214-5DDE-FE92198233F5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BA810149-FD9E-3357-4664-6AE5F82C50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B907E6BF-68B4-E01E-8B15-E81BC960B9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74FD16A2-C1BF-5378-B5A7-393B3B1BB93B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1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21D1903-F56A-D1C4-8240-9FFAA1C7408A}"/>
              </a:ext>
            </a:extLst>
          </p:cNvPr>
          <p:cNvSpPr/>
          <p:nvPr/>
        </p:nvSpPr>
        <p:spPr>
          <a:xfrm>
            <a:off x="1992086" y="1981199"/>
            <a:ext cx="4103915" cy="401682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755A-43FC-57E2-7758-903245050491}"/>
              </a:ext>
            </a:extLst>
          </p:cNvPr>
          <p:cNvSpPr txBox="1"/>
          <p:nvPr/>
        </p:nvSpPr>
        <p:spPr>
          <a:xfrm>
            <a:off x="2590800" y="3160814"/>
            <a:ext cx="7609114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/>
              <a:t>TERTIB PENGELOLAAN KEUANGAN DESA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E9B541-262F-83C0-173D-47AE89C5C5C5}"/>
              </a:ext>
            </a:extLst>
          </p:cNvPr>
          <p:cNvSpPr/>
          <p:nvPr/>
        </p:nvSpPr>
        <p:spPr>
          <a:xfrm>
            <a:off x="5715000" y="1649351"/>
            <a:ext cx="1006929" cy="987961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8856E6-9230-233C-C0D4-8FAC1327C102}"/>
              </a:ext>
            </a:extLst>
          </p:cNvPr>
          <p:cNvSpPr/>
          <p:nvPr/>
        </p:nvSpPr>
        <p:spPr>
          <a:xfrm>
            <a:off x="6923314" y="1077685"/>
            <a:ext cx="685801" cy="693883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8011B143-F107-8516-8146-4470ECBCE85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DB560CE9-36DB-FA6B-82CB-C6E8F5378A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EB64D6-C68B-854C-12BE-F3EAE22943CE}"/>
              </a:ext>
            </a:extLst>
          </p:cNvPr>
          <p:cNvSpPr txBox="1"/>
          <p:nvPr/>
        </p:nvSpPr>
        <p:spPr>
          <a:xfrm>
            <a:off x="2612571" y="481612"/>
            <a:ext cx="65749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 YANG DIPERSIAPKAN PESERTA LOMBA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9E17B-57AE-DE7E-4686-02D44E6AACD9}"/>
              </a:ext>
            </a:extLst>
          </p:cNvPr>
          <p:cNvSpPr txBox="1"/>
          <p:nvPr/>
        </p:nvSpPr>
        <p:spPr>
          <a:xfrm>
            <a:off x="887185" y="1445341"/>
            <a:ext cx="10417630" cy="498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Bupati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Pengangkatan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Pengangkatan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Desa;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(RPJM Desa)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2025;</a:t>
            </a: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(RKP Desa)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2025;</a:t>
            </a: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2025;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(PPKD)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2024 dan 2025;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Inspektorat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Kabupaten yang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 ….. (nama Desa)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menindaklanjuti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Tindaklanjut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temuan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107;p84">
            <a:extLst>
              <a:ext uri="{FF2B5EF4-FFF2-40B4-BE49-F238E27FC236}">
                <a16:creationId xmlns:a16="http://schemas.microsoft.com/office/drawing/2014/main" id="{393BE53B-88D8-0932-A1D9-312365944AB3}"/>
              </a:ext>
            </a:extLst>
          </p:cNvPr>
          <p:cNvSpPr/>
          <p:nvPr/>
        </p:nvSpPr>
        <p:spPr>
          <a:xfrm rot="10800000">
            <a:off x="10568021" y="0"/>
            <a:ext cx="1623979" cy="1445341"/>
          </a:xfrm>
          <a:custGeom>
            <a:avLst/>
            <a:gdLst/>
            <a:ahLst/>
            <a:cxnLst/>
            <a:rect l="l" t="t" r="r" b="b"/>
            <a:pathLst>
              <a:path w="2435968" h="2168012" extrusionOk="0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Google Shape;279;p13" title="Kejaksaan_Agung_Republik_Indonesia_new_logo.png">
            <a:extLst>
              <a:ext uri="{FF2B5EF4-FFF2-40B4-BE49-F238E27FC236}">
                <a16:creationId xmlns:a16="http://schemas.microsoft.com/office/drawing/2014/main" id="{5A84E681-FA53-B13B-0143-30E1B97952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71954499-0CEB-543D-C0EB-0D7AE12545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7" y="275987"/>
            <a:ext cx="413660" cy="573100"/>
          </a:xfrm>
          <a:prstGeom prst="rect">
            <a:avLst/>
          </a:prstGeom>
        </p:spPr>
      </p:pic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68C85672-6D2F-5DB4-87A8-34A604730C4C}"/>
              </a:ext>
            </a:extLst>
          </p:cNvPr>
          <p:cNvSpPr txBox="1">
            <a:spLocks/>
          </p:cNvSpPr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76A0-0C9D-4D14-BBC9-2817478D138C}" type="slidenum">
              <a:rPr kumimoji="0" lang="en-ID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9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1149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Bookman Old Style</vt:lpstr>
      <vt:lpstr>Calibri</vt:lpstr>
      <vt:lpstr>Calibri Light</vt:lpstr>
      <vt:lpstr>Nunito</vt:lpstr>
      <vt:lpstr>Poppins Bold</vt:lpstr>
      <vt:lpstr>Tahoma</vt:lpstr>
      <vt:lpstr>Wingdings</vt:lpstr>
      <vt:lpstr>Office Theme</vt:lpstr>
      <vt:lpstr>PowerPoint Presentation</vt:lpstr>
      <vt:lpstr>TUJUAN</vt:lpstr>
      <vt:lpstr>TUGAS KEJAKSAAN NEGERI</vt:lpstr>
      <vt:lpstr>TUGAS KEJAKSAAN TINGGI</vt:lpstr>
      <vt:lpstr>PENDAFTARAN DAN  PENGIRIMAN DOKUMEN</vt:lpstr>
      <vt:lpstr>TIM PENILAI</vt:lpstr>
      <vt:lpstr>MEKANISME PENILAIAN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ip314itl6 pf2t24k5</dc:creator>
  <cp:lastModifiedBy>ip314itl6 pf2t24k5</cp:lastModifiedBy>
  <cp:revision>32</cp:revision>
  <dcterms:created xsi:type="dcterms:W3CDTF">2025-12-10T03:14:48Z</dcterms:created>
  <dcterms:modified xsi:type="dcterms:W3CDTF">2025-12-16T06:28:32Z</dcterms:modified>
</cp:coreProperties>
</file>