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58000" cy="9144000"/>
  <p:embeddedFontLst>
    <p:embeddedFont>
      <p:font typeface="Tahoma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0" roundtripDataSignature="AMtx7mgNsvLQdj1y5sXWvz/RAgCWPCC3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05D171B-85AD-4E80-8CFC-25F2F1465E07}">
  <a:tblStyle styleId="{905D171B-85AD-4E80-8CFC-25F2F1465E0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Tahoma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Tahom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b08bdd20b0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g3b08bdd20b0_0_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b08bdd20b0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7" name="Google Shape;197;g3b08bdd20b0_0_1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8" name="Google Shape;20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9" name="Google Shape;21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b08bdd20b0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1" name="Google Shape;231;g3b08bdd20b0_0_1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2" name="Google Shape;24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b08bdd20b0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6" name="Google Shape;256;g3b08bdd20b0_0_1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b08bdd20b0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7" name="Google Shape;267;g3b08bdd20b0_0_1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b08bdd20b0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8" name="Google Shape;278;g3b08bdd20b0_0_1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b08bdd20b0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9" name="Google Shape;289;g3b08bdd20b0_0_1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b0dc1d6ce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0" name="Google Shape;300;g3b0dc1d6ce2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b08bdd20b0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1" name="Google Shape;311;g3b08bdd20b0_0_1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2" name="Google Shape;32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b08bdd20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g3b08bdd20b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b08bdd20b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g3b08bdd20b0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b08bdd20b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" name="Google Shape;129;g3b08bdd20b0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b08bdd20b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g3b08bdd20b0_0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b08bdd20b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g3b08bdd20b0_0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b08bdd20b0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g3b08bdd20b0_0_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b08bdd20b0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" name="Google Shape;174;g3b08bdd20b0_0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7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7" Type="http://schemas.openxmlformats.org/officeDocument/2006/relationships/hyperlink" Target="http://drive.google.com/file/d/1EFRjm5VDfdtveRnLC1O0JgIqSTZ1V8jG/view" TargetMode="External"/><Relationship Id="rId8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hyperlink" Target="http://drive.google.com/file/d/1t2OxaS13FWwn0Y91wte0set2apeUo6FZ/view" TargetMode="External"/><Relationship Id="rId7" Type="http://schemas.openxmlformats.org/officeDocument/2006/relationships/image" Target="../media/image9.jpg"/><Relationship Id="rId8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hyperlink" Target="http://drive.google.com/file/d/1xvjRBGhGxOpOldyw90mY6eOaMRVjwH2q/view" TargetMode="External"/><Relationship Id="rId7" Type="http://schemas.openxmlformats.org/officeDocument/2006/relationships/image" Target="../media/image11.jpg"/><Relationship Id="rId8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title="Kejaksaan_Agung_Republik_Indonesia_new_logo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8357" y="300708"/>
            <a:ext cx="1230949" cy="105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6894" y="378374"/>
            <a:ext cx="895004" cy="97676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2230565" y="3532473"/>
            <a:ext cx="8666035" cy="1461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TERTIB PENGELOLAAN KEUANGAN DESA,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ENTRI DATA APLIKASI REAL TIME MONITORING VILLAGE MANAGEMENT FUNDING (JAGA DESA)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893021" y="2641800"/>
            <a:ext cx="6168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SOSIALISASI </a:t>
            </a:r>
            <a:r>
              <a:rPr b="1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LOMBA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56151" y="792796"/>
            <a:ext cx="6105525" cy="248963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 flipH="1" rot="10800000">
            <a:off x="1894" y="0"/>
            <a:ext cx="1840066" cy="1837085"/>
          </a:xfrm>
          <a:custGeom>
            <a:rect b="b" l="l" r="r" t="t"/>
            <a:pathLst>
              <a:path extrusionOk="0" h="2168012" w="2435968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"/>
          <p:cNvSpPr/>
          <p:nvPr/>
        </p:nvSpPr>
        <p:spPr>
          <a:xfrm rot="10800000">
            <a:off x="10351934" y="-36164"/>
            <a:ext cx="1840066" cy="1909413"/>
          </a:xfrm>
          <a:custGeom>
            <a:rect b="b" l="l" r="r" t="t"/>
            <a:pathLst>
              <a:path extrusionOk="0" h="2168012" w="2435968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91" name="Google Shape;91;p1" title="LOGO ABPEDNAS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79500" y="378375"/>
            <a:ext cx="976799" cy="97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b08bdd20b0_0_94"/>
          <p:cNvSpPr/>
          <p:nvPr/>
        </p:nvSpPr>
        <p:spPr>
          <a:xfrm>
            <a:off x="1992086" y="1981199"/>
            <a:ext cx="4104000" cy="4016700"/>
          </a:xfrm>
          <a:prstGeom prst="ellipse">
            <a:avLst/>
          </a:prstGeom>
          <a:solidFill>
            <a:srgbClr val="00B0F0"/>
          </a:solidFill>
          <a:ln cap="flat" cmpd="sng" w="5715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3b08bdd20b0_0_94"/>
          <p:cNvSpPr txBox="1"/>
          <p:nvPr/>
        </p:nvSpPr>
        <p:spPr>
          <a:xfrm>
            <a:off x="2590800" y="3160814"/>
            <a:ext cx="7609200" cy="16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DOKUMEN YANG DIPERSIAPKAN PESERTA LOMBA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ENTRI DATA APLIKASI </a:t>
            </a: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 TIME MONITORING VILLAGE MANAGEMENT FUNDING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(JAGA DESA)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3b08bdd20b0_0_94"/>
          <p:cNvSpPr/>
          <p:nvPr/>
        </p:nvSpPr>
        <p:spPr>
          <a:xfrm>
            <a:off x="5715000" y="1649351"/>
            <a:ext cx="1006800" cy="987900"/>
          </a:xfrm>
          <a:prstGeom prst="ellipse">
            <a:avLst/>
          </a:prstGeom>
          <a:solidFill>
            <a:srgbClr val="00B0F0"/>
          </a:solidFill>
          <a:ln cap="flat" cmpd="sng" w="5715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3b08bdd20b0_0_94"/>
          <p:cNvSpPr/>
          <p:nvPr/>
        </p:nvSpPr>
        <p:spPr>
          <a:xfrm>
            <a:off x="6923314" y="1077685"/>
            <a:ext cx="685800" cy="693900"/>
          </a:xfrm>
          <a:prstGeom prst="ellipse">
            <a:avLst/>
          </a:prstGeom>
          <a:solidFill>
            <a:srgbClr val="00B0F0"/>
          </a:solidFill>
          <a:ln cap="flat" cmpd="sng" w="5715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g3b08bdd20b0_0_94" title="Kejaksaan_Agung_Republik_Indonesia_new_logo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058" y="188900"/>
            <a:ext cx="538844" cy="616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3b08bdd20b0_0_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397" y="275987"/>
            <a:ext cx="413659" cy="5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3b08bdd20b0_0_94" title="LOGO ABPEDNAS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18550" y="188904"/>
            <a:ext cx="616651" cy="61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b08bdd20b0_0_103"/>
          <p:cNvSpPr txBox="1"/>
          <p:nvPr/>
        </p:nvSpPr>
        <p:spPr>
          <a:xfrm>
            <a:off x="468085" y="1201834"/>
            <a:ext cx="11255700" cy="54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Surat Inspektorat Kabupaten yang menyatakan bahwa Pemerintah Desa / Kelurahan …………. (nama Desa/Kelurahan):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just">
              <a:lnSpc>
                <a:spcPct val="106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tidak pernah tersangkut masalah hukum dalam hal penyimpangan Keuangan Desa (APB Desa)/Keuangan Kelurahan;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lnSpc>
                <a:spcPct val="106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pernah tersangkut masalah hukum dalam hal penyimpangan Keuangan Desa (APB Desa)/Keuangan Kelurahan pada Tahun …….. (</a:t>
            </a:r>
            <a:r>
              <a:rPr b="0" i="1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 justitia</a:t>
            </a: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6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SK Kepala Desa atau SK Lurah;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6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Perdes dan struktur organisasi Kelembagaan Desa, atau struktur Kelurahan;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6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Peta wilayah Desa/Kelurahan yang menggambarkan lokasi-lokasi pertanian/perkebunan, industri, rawan bencana, pemukiman dst)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6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Pengembangan inovasi dalam pelaksanaan Jaga Desa/Kelurahan;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6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Dokumen Musyawarah Perencanaan Pembangunan Desa atau Musyawarah Kelurahan dalam proses perencanaan (daftar hadir Peserta,  Photo, Berita Acara / Hasil Keputusan);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6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Dokumen Pemantauan orang asing;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6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Kelengkapan dan keakuratan pengisian </a:t>
            </a:r>
            <a:r>
              <a:rPr b="0" i="1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Entri Data Aplikasi Real Time Monitoring Village Management Funding</a:t>
            </a: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(Jaga Desa);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3b08bdd20b0_0_103"/>
          <p:cNvSpPr txBox="1"/>
          <p:nvPr/>
        </p:nvSpPr>
        <p:spPr>
          <a:xfrm>
            <a:off x="3211285" y="603026"/>
            <a:ext cx="657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DOKUMEN YANG DIPERSIAPKAN PESERTA LOMBA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3b08bdd20b0_0_103"/>
          <p:cNvSpPr/>
          <p:nvPr/>
        </p:nvSpPr>
        <p:spPr>
          <a:xfrm rot="10800000">
            <a:off x="10565991" y="-1807"/>
            <a:ext cx="1626009" cy="1447148"/>
          </a:xfrm>
          <a:custGeom>
            <a:rect b="b" l="l" r="r" t="t"/>
            <a:pathLst>
              <a:path extrusionOk="0" h="2168012" w="2435968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02" name="Google Shape;202;g3b08bdd20b0_0_103" title="Kejaksaan_Agung_Republik_Indonesia_new_logo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058" y="188900"/>
            <a:ext cx="538844" cy="616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3b08bdd20b0_0_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397" y="275987"/>
            <a:ext cx="413659" cy="5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3b08bdd20b0_0_103"/>
          <p:cNvSpPr txBox="1"/>
          <p:nvPr/>
        </p:nvSpPr>
        <p:spPr>
          <a:xfrm>
            <a:off x="11636828" y="6346369"/>
            <a:ext cx="468000" cy="387900"/>
          </a:xfrm>
          <a:prstGeom prst="rect">
            <a:avLst/>
          </a:prstGeom>
          <a:solidFill>
            <a:srgbClr val="1F3864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3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ookman Old Style"/>
              <a:buNone/>
            </a:pPr>
            <a:fld id="{00000000-1234-1234-1234-123412341234}" type="slidenum">
              <a:rPr b="1" i="0" lang="en-US" sz="1600" u="none" cap="none" strike="noStrike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‹#›</a:t>
            </a:fld>
            <a:endParaRPr b="1" i="0" sz="1600" u="none" cap="none" strike="noStrike">
              <a:solidFill>
                <a:srgbClr val="FFFFF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205" name="Google Shape;205;g3b08bdd20b0_0_103" title="LOGO ABPEDNA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8550" y="188904"/>
            <a:ext cx="616651" cy="61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"/>
          <p:cNvSpPr txBox="1"/>
          <p:nvPr>
            <p:ph type="title"/>
          </p:nvPr>
        </p:nvSpPr>
        <p:spPr>
          <a:xfrm>
            <a:off x="838200" y="974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4000"/>
              <a:t>Mekanisme Pendaftaran &amp; Pengiriman Dokumen</a:t>
            </a:r>
            <a:endParaRPr sz="4000"/>
          </a:p>
        </p:txBody>
      </p:sp>
      <p:sp>
        <p:nvSpPr>
          <p:cNvPr id="211" name="Google Shape;211;p3"/>
          <p:cNvSpPr txBox="1"/>
          <p:nvPr>
            <p:ph idx="1" type="body"/>
          </p:nvPr>
        </p:nvSpPr>
        <p:spPr>
          <a:xfrm>
            <a:off x="1101676" y="2055813"/>
            <a:ext cx="9988647" cy="30729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15265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Kepala Desa membuat surat minat untuk mengikuti lomba yang diselenggarakan Kejaksaan Republik Indonesia.</a:t>
            </a:r>
            <a:endParaRPr/>
          </a:p>
          <a:p>
            <a:pPr indent="-215265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Surat minat dan dokumen persyaratan lomba diupload pada masing-masing drive/bitly yang dibuat oleh panitia lomba Kejaksaan Negeri.</a:t>
            </a:r>
            <a:endParaRPr/>
          </a:p>
          <a:p>
            <a:pPr indent="-215265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Melengkapi pelaporan pada aplikasi </a:t>
            </a:r>
            <a:r>
              <a:rPr i="1" lang="en-US"/>
              <a:t>Real Time Monitoring Village Management Funding</a:t>
            </a:r>
            <a:r>
              <a:rPr lang="en-US"/>
              <a:t> (Jaksa Garda Desa), dan aplikasi Pelaporan Konsolidasi Keuangan Desa Tahun 2023, 2024, 2025.</a:t>
            </a:r>
            <a:endParaRPr/>
          </a:p>
          <a:p>
            <a:pPr indent="-64135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12" name="Google Shape;212;p3"/>
          <p:cNvSpPr/>
          <p:nvPr/>
        </p:nvSpPr>
        <p:spPr>
          <a:xfrm rot="10800000">
            <a:off x="10568021" y="0"/>
            <a:ext cx="1623979" cy="1445341"/>
          </a:xfrm>
          <a:custGeom>
            <a:rect b="b" l="l" r="r" t="t"/>
            <a:pathLst>
              <a:path extrusionOk="0" h="2168012" w="2435968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13" name="Google Shape;213;p3" title="Kejaksaan_Agung_Republik_Indonesia_new_logo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058" y="188900"/>
            <a:ext cx="538843" cy="616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397" y="275987"/>
            <a:ext cx="413660" cy="5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"/>
          <p:cNvSpPr txBox="1"/>
          <p:nvPr/>
        </p:nvSpPr>
        <p:spPr>
          <a:xfrm>
            <a:off x="11636828" y="6346369"/>
            <a:ext cx="468086" cy="387811"/>
          </a:xfrm>
          <a:prstGeom prst="rect">
            <a:avLst/>
          </a:prstGeom>
          <a:solidFill>
            <a:srgbClr val="1F3864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35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okman Old Style"/>
              <a:buNone/>
            </a:pPr>
            <a:fld id="{00000000-1234-1234-1234-123412341234}" type="slidenum">
              <a:rPr b="1" i="0" lang="en-US" sz="1600" u="none" cap="none" strike="noStrike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‹#›</a:t>
            </a:fld>
            <a:endParaRPr b="1" i="0" sz="1600" u="none" cap="none" strike="noStrike">
              <a:solidFill>
                <a:srgbClr val="FFFFF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216" name="Google Shape;216;p3" title="LOGO ABPEDNA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8550" y="188904"/>
            <a:ext cx="616651" cy="61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"/>
          <p:cNvSpPr txBox="1"/>
          <p:nvPr>
            <p:ph type="title"/>
          </p:nvPr>
        </p:nvSpPr>
        <p:spPr>
          <a:xfrm>
            <a:off x="936168" y="38492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Penilaian Berjenjang</a:t>
            </a:r>
            <a:endParaRPr/>
          </a:p>
        </p:txBody>
      </p:sp>
      <p:sp>
        <p:nvSpPr>
          <p:cNvPr id="222" name="Google Shape;222;p5"/>
          <p:cNvSpPr txBox="1"/>
          <p:nvPr/>
        </p:nvSpPr>
        <p:spPr>
          <a:xfrm>
            <a:off x="389162" y="5679108"/>
            <a:ext cx="1005023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Kriteria Lomba: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Lomba Tertib Pengelolaan Keuangan Desa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Lomba Entri Data Aplikasi </a:t>
            </a:r>
            <a:r>
              <a:rPr b="1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 Time Monitoring Village Management Funding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(Jaga Desa)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5"/>
          <p:cNvSpPr/>
          <p:nvPr/>
        </p:nvSpPr>
        <p:spPr>
          <a:xfrm rot="10800000">
            <a:off x="10568021" y="0"/>
            <a:ext cx="1623979" cy="1445341"/>
          </a:xfrm>
          <a:custGeom>
            <a:rect b="b" l="l" r="r" t="t"/>
            <a:pathLst>
              <a:path extrusionOk="0" h="2168012" w="2435968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24" name="Google Shape;224;p5" title="Kejaksaan_Agung_Republik_Indonesia_new_logo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058" y="188900"/>
            <a:ext cx="538843" cy="616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397" y="275987"/>
            <a:ext cx="413660" cy="5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5"/>
          <p:cNvSpPr txBox="1"/>
          <p:nvPr/>
        </p:nvSpPr>
        <p:spPr>
          <a:xfrm>
            <a:off x="11636828" y="6346369"/>
            <a:ext cx="468086" cy="387811"/>
          </a:xfrm>
          <a:prstGeom prst="rect">
            <a:avLst/>
          </a:prstGeom>
          <a:solidFill>
            <a:srgbClr val="1F3864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35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okman Old Style"/>
              <a:buNone/>
            </a:pPr>
            <a:fld id="{00000000-1234-1234-1234-123412341234}" type="slidenum">
              <a:rPr b="1" i="0" lang="en-US" sz="1600" u="none" cap="none" strike="noStrike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‹#›</a:t>
            </a:fld>
            <a:endParaRPr b="1" i="0" sz="1600" u="none" cap="none" strike="noStrike">
              <a:solidFill>
                <a:srgbClr val="FFFFF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27" name="Google Shape;227;p5"/>
          <p:cNvSpPr txBox="1"/>
          <p:nvPr>
            <p:ph idx="1" type="body"/>
          </p:nvPr>
        </p:nvSpPr>
        <p:spPr>
          <a:xfrm>
            <a:off x="723900" y="1664700"/>
            <a:ext cx="10728000" cy="3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b="1" lang="en-US" sz="2700"/>
              <a:t>Tingkat Kabupaten</a:t>
            </a:r>
            <a:endParaRPr b="1" sz="2700"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Kejaksaan Negeri, DPMD, Inspektorat → memilih 3 desa terbaik.</a:t>
            </a:r>
            <a:endParaRPr sz="2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b="1" lang="en-US" sz="2700"/>
              <a:t>Tingkat Provinsi</a:t>
            </a:r>
            <a:endParaRPr b="1" sz="2700"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Kejaksaan Tinggi, DPMD Provinsi, Inspektorat Prov → menyaring 3 terbaik.</a:t>
            </a:r>
            <a:endParaRPr sz="2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b="1" lang="en-US" sz="2700"/>
              <a:t>Tingkat Pusat</a:t>
            </a:r>
            <a:endParaRPr b="1" sz="2700"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Kejaksaan Agung &amp; Kemendagri → menentukan juara nasional.</a:t>
            </a:r>
            <a:endParaRPr sz="2700"/>
          </a:p>
        </p:txBody>
      </p:sp>
      <p:pic>
        <p:nvPicPr>
          <p:cNvPr id="228" name="Google Shape;228;p5" title="LOGO ABPEDNA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8550" y="188904"/>
            <a:ext cx="616651" cy="61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b08bdd20b0_0_112"/>
          <p:cNvSpPr txBox="1"/>
          <p:nvPr>
            <p:ph type="title"/>
          </p:nvPr>
        </p:nvSpPr>
        <p:spPr>
          <a:xfrm>
            <a:off x="936168" y="76592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Aspek &amp; Indikator Penilaian</a:t>
            </a:r>
            <a:endParaRPr/>
          </a:p>
        </p:txBody>
      </p:sp>
      <p:sp>
        <p:nvSpPr>
          <p:cNvPr id="234" name="Google Shape;234;g3b08bdd20b0_0_112"/>
          <p:cNvSpPr/>
          <p:nvPr/>
        </p:nvSpPr>
        <p:spPr>
          <a:xfrm rot="10800000">
            <a:off x="10565991" y="-1807"/>
            <a:ext cx="1626009" cy="1447148"/>
          </a:xfrm>
          <a:custGeom>
            <a:rect b="b" l="l" r="r" t="t"/>
            <a:pathLst>
              <a:path extrusionOk="0" h="2168012" w="2435968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35" name="Google Shape;235;g3b08bdd20b0_0_112" title="Kejaksaan_Agung_Republik_Indonesia_new_logo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058" y="188900"/>
            <a:ext cx="538844" cy="616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3b08bdd20b0_0_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397" y="275987"/>
            <a:ext cx="413659" cy="5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3b08bdd20b0_0_112"/>
          <p:cNvSpPr txBox="1"/>
          <p:nvPr/>
        </p:nvSpPr>
        <p:spPr>
          <a:xfrm>
            <a:off x="11636828" y="6346369"/>
            <a:ext cx="468000" cy="387900"/>
          </a:xfrm>
          <a:prstGeom prst="rect">
            <a:avLst/>
          </a:prstGeom>
          <a:solidFill>
            <a:srgbClr val="1F3864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3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okman Old Style"/>
              <a:buNone/>
            </a:pPr>
            <a:fld id="{00000000-1234-1234-1234-123412341234}" type="slidenum">
              <a:rPr b="1" i="0" lang="en-US" sz="1600" u="none" cap="none" strike="noStrike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‹#›</a:t>
            </a:fld>
            <a:endParaRPr b="1" i="0" sz="1600" u="none" cap="none" strike="noStrike">
              <a:solidFill>
                <a:srgbClr val="FFFFF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graphicFrame>
        <p:nvGraphicFramePr>
          <p:cNvPr id="238" name="Google Shape;238;g3b08bdd20b0_0_112"/>
          <p:cNvGraphicFramePr/>
          <p:nvPr/>
        </p:nvGraphicFramePr>
        <p:xfrm>
          <a:off x="689663" y="2072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{905D171B-85AD-4E80-8CFC-25F2F1465E07}</a:tableStyleId>
              </a:tblPr>
              <a:tblGrid>
                <a:gridCol w="3760925"/>
                <a:gridCol w="3525875"/>
                <a:gridCol w="35258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Kelengkapan Administrasi</a:t>
                      </a:r>
                      <a:endParaRPr b="1"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Pengelolaan Keuangan Desa</a:t>
                      </a:r>
                      <a:endParaRPr b="1"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Kepatuhan Pelaporan</a:t>
                      </a:r>
                      <a:endParaRPr b="1"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Calibri"/>
                        <a:buChar char="●"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Legalitas dokumen lengkap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Calibri"/>
                        <a:buChar char="●"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Perencanaan &amp; APBDes sesuai jadwal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Calibri"/>
                        <a:buChar char="●"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Penggunaan aplikasi (Siskeudes, SIPADes)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Calibri"/>
                        <a:buChar char="●"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Pelaksanaan APBDes tertib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Calibri"/>
                        <a:buChar char="●"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Upaya meningkatkan PADes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Calibri"/>
                        <a:buChar char="●"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Dokumentasi kegiatan lengkap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Calibri"/>
                        <a:buChar char="●"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Laporan tepat waktu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Calibri"/>
                        <a:buChar char="●"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Bukti publikasi APBDes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Calibri"/>
                        <a:buChar char="●"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Bukti penyampaian laporan ke Bupati/Walikota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39" name="Google Shape;239;g3b08bdd20b0_0_112" title="LOGO ABPEDNA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8550" y="188904"/>
            <a:ext cx="616651" cy="61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Tim Penilai</a:t>
            </a:r>
            <a:endParaRPr/>
          </a:p>
        </p:txBody>
      </p:sp>
      <p:sp>
        <p:nvSpPr>
          <p:cNvPr id="245" name="Google Shape;245;p4"/>
          <p:cNvSpPr txBox="1"/>
          <p:nvPr>
            <p:ph idx="1" type="body"/>
          </p:nvPr>
        </p:nvSpPr>
        <p:spPr>
          <a:xfrm>
            <a:off x="478976" y="1644194"/>
            <a:ext cx="3483427" cy="3901164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2400">
                <a:highlight>
                  <a:srgbClr val="FFFF00"/>
                </a:highlight>
              </a:rPr>
              <a:t>Kabupaten: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/>
              <a:t>Kejaksaan Negeri;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/>
              <a:t>DPMD Kabupaten;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/>
              <a:t>Inspektorat Kabupaten;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SK Tim Penilai diterbitkan Kepala Kejaksaan Negeri</a:t>
            </a:r>
            <a:endParaRPr/>
          </a:p>
        </p:txBody>
      </p:sp>
      <p:sp>
        <p:nvSpPr>
          <p:cNvPr id="246" name="Google Shape;246;p4"/>
          <p:cNvSpPr txBox="1"/>
          <p:nvPr/>
        </p:nvSpPr>
        <p:spPr>
          <a:xfrm>
            <a:off x="4354289" y="1654853"/>
            <a:ext cx="3592284" cy="3901164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Provinsi: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Kejaksaan Tinggi;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DPMD Provinsi;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Inspektorat Provinsi;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 Tim Penilai diterbitkan Kepala Kejaksaan Tinggi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4"/>
          <p:cNvSpPr txBox="1"/>
          <p:nvPr/>
        </p:nvSpPr>
        <p:spPr>
          <a:xfrm>
            <a:off x="8327570" y="1661433"/>
            <a:ext cx="3516088" cy="3901164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Pusat: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Kejaksaan RI;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Kementerian Dalam Negeri;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 Tim Penilai diterbitkan Jaksa Agung Muda Inteligen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4"/>
          <p:cNvSpPr/>
          <p:nvPr/>
        </p:nvSpPr>
        <p:spPr>
          <a:xfrm rot="10800000">
            <a:off x="10568021" y="0"/>
            <a:ext cx="1623979" cy="1445341"/>
          </a:xfrm>
          <a:custGeom>
            <a:rect b="b" l="l" r="r" t="t"/>
            <a:pathLst>
              <a:path extrusionOk="0" h="2168012" w="2435968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49" name="Google Shape;249;p4" title="Kejaksaan_Agung_Republik_Indonesia_new_logo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058" y="188900"/>
            <a:ext cx="538843" cy="616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397" y="275987"/>
            <a:ext cx="413660" cy="5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"/>
          <p:cNvSpPr/>
          <p:nvPr/>
        </p:nvSpPr>
        <p:spPr>
          <a:xfrm>
            <a:off x="3116459" y="5761450"/>
            <a:ext cx="67841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 Penilai dalam setiap jenjang akan membuat sarana untuk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menampung dokumen yang dikirim melalui google drive / bitly.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4"/>
          <p:cNvSpPr txBox="1"/>
          <p:nvPr/>
        </p:nvSpPr>
        <p:spPr>
          <a:xfrm>
            <a:off x="11636828" y="6346369"/>
            <a:ext cx="468086" cy="387811"/>
          </a:xfrm>
          <a:prstGeom prst="rect">
            <a:avLst/>
          </a:prstGeom>
          <a:solidFill>
            <a:srgbClr val="1F3864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35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okman Old Style"/>
              <a:buNone/>
            </a:pPr>
            <a:fld id="{00000000-1234-1234-1234-123412341234}" type="slidenum">
              <a:rPr b="1" i="0" lang="en-US" sz="1600" u="none" cap="none" strike="noStrike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‹#›</a:t>
            </a:fld>
            <a:endParaRPr b="1" i="0" sz="1600" u="none" cap="none" strike="noStrike">
              <a:solidFill>
                <a:srgbClr val="FFFFF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253" name="Google Shape;253;p4" title="LOGO ABPEDNA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8550" y="188904"/>
            <a:ext cx="616651" cy="61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b08bdd20b0_0_12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Ketentuan Lomba</a:t>
            </a:r>
            <a:endParaRPr/>
          </a:p>
        </p:txBody>
      </p:sp>
      <p:sp>
        <p:nvSpPr>
          <p:cNvPr id="259" name="Google Shape;259;g3b08bdd20b0_0_129"/>
          <p:cNvSpPr txBox="1"/>
          <p:nvPr>
            <p:ph idx="1" type="body"/>
          </p:nvPr>
        </p:nvSpPr>
        <p:spPr>
          <a:xfrm>
            <a:off x="1328057" y="1892528"/>
            <a:ext cx="9535800" cy="39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just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sz="2600"/>
              <a:t>Tidak dipungut biaya.</a:t>
            </a:r>
            <a:endParaRPr sz="2600"/>
          </a:p>
          <a:p>
            <a:pPr indent="-393700" lvl="0" marL="457200" rt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sz="2600"/>
              <a:t>Dokumen harus benar &amp; dapat dipertanggungjawabkan.</a:t>
            </a:r>
            <a:endParaRPr sz="2600"/>
          </a:p>
          <a:p>
            <a:pPr indent="-393700" lvl="0" marL="457200" rt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sz="2600"/>
              <a:t>Melanggar aturan (SARA, kekerasan, pornografi) → diskualifikasi.</a:t>
            </a:r>
            <a:endParaRPr sz="2600"/>
          </a:p>
          <a:p>
            <a:pPr indent="-393700" lvl="0" marL="457200" rt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sz="2600"/>
              <a:t>Dokumen menjadi arsip panitia.</a:t>
            </a:r>
            <a:endParaRPr sz="2600"/>
          </a:p>
          <a:p>
            <a:pPr indent="-393700" lvl="0" marL="457200" rt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sz="2600"/>
              <a:t>Keputusan Tim Penilai bersifat final.</a:t>
            </a:r>
            <a:endParaRPr sz="2600"/>
          </a:p>
        </p:txBody>
      </p:sp>
      <p:sp>
        <p:nvSpPr>
          <p:cNvPr id="260" name="Google Shape;260;g3b08bdd20b0_0_129"/>
          <p:cNvSpPr/>
          <p:nvPr/>
        </p:nvSpPr>
        <p:spPr>
          <a:xfrm rot="10800000">
            <a:off x="10565991" y="-1807"/>
            <a:ext cx="1626009" cy="1447148"/>
          </a:xfrm>
          <a:custGeom>
            <a:rect b="b" l="l" r="r" t="t"/>
            <a:pathLst>
              <a:path extrusionOk="0" h="2168012" w="2435968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61" name="Google Shape;261;g3b08bdd20b0_0_129" title="Kejaksaan_Agung_Republik_Indonesia_new_logo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058" y="188900"/>
            <a:ext cx="538844" cy="616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3b08bdd20b0_0_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397" y="275987"/>
            <a:ext cx="413659" cy="5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3b08bdd20b0_0_129"/>
          <p:cNvSpPr txBox="1"/>
          <p:nvPr/>
        </p:nvSpPr>
        <p:spPr>
          <a:xfrm>
            <a:off x="11636828" y="6346369"/>
            <a:ext cx="468000" cy="387900"/>
          </a:xfrm>
          <a:prstGeom prst="rect">
            <a:avLst/>
          </a:prstGeom>
          <a:solidFill>
            <a:srgbClr val="1F3864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3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okman Old Style"/>
              <a:buNone/>
            </a:pPr>
            <a:fld id="{00000000-1234-1234-1234-123412341234}" type="slidenum">
              <a:rPr b="1" i="0" lang="en-US" sz="1600" u="none" cap="none" strike="noStrike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‹#›</a:t>
            </a:fld>
            <a:endParaRPr b="1" i="0" sz="1600" u="none" cap="none" strike="noStrike">
              <a:solidFill>
                <a:srgbClr val="FFFFF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264" name="Google Shape;264;g3b08bdd20b0_0_129" title="LOGO ABPEDNA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8550" y="188904"/>
            <a:ext cx="616651" cy="61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b08bdd20b0_0_13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Diskualifikasi</a:t>
            </a:r>
            <a:endParaRPr/>
          </a:p>
        </p:txBody>
      </p:sp>
      <p:sp>
        <p:nvSpPr>
          <p:cNvPr id="270" name="Google Shape;270;g3b08bdd20b0_0_139"/>
          <p:cNvSpPr txBox="1"/>
          <p:nvPr>
            <p:ph idx="1" type="body"/>
          </p:nvPr>
        </p:nvSpPr>
        <p:spPr>
          <a:xfrm>
            <a:off x="1328057" y="1892528"/>
            <a:ext cx="9535800" cy="39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400"/>
              <a:t>Peserta gugur bila:</a:t>
            </a:r>
            <a:endParaRPr sz="3400"/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-US" sz="3400"/>
              <a:t>Mengunggah dokumen palsu.</a:t>
            </a:r>
            <a:endParaRPr sz="34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3400"/>
              <a:t>Tidak pernah menyampaikan laporan keuangan.</a:t>
            </a:r>
            <a:endParaRPr sz="34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3400"/>
              <a:t>Tidak mengisi aplikasi Jaga Desa.</a:t>
            </a:r>
            <a:endParaRPr sz="34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3400"/>
              <a:t>Tidak memenuhi persyaratan administratif.</a:t>
            </a:r>
            <a:endParaRPr sz="3400"/>
          </a:p>
        </p:txBody>
      </p:sp>
      <p:sp>
        <p:nvSpPr>
          <p:cNvPr id="271" name="Google Shape;271;g3b08bdd20b0_0_139"/>
          <p:cNvSpPr/>
          <p:nvPr/>
        </p:nvSpPr>
        <p:spPr>
          <a:xfrm rot="10800000">
            <a:off x="10565991" y="-1807"/>
            <a:ext cx="1626009" cy="1447148"/>
          </a:xfrm>
          <a:custGeom>
            <a:rect b="b" l="l" r="r" t="t"/>
            <a:pathLst>
              <a:path extrusionOk="0" h="2168012" w="2435968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72" name="Google Shape;272;g3b08bdd20b0_0_139" title="Kejaksaan_Agung_Republik_Indonesia_new_logo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058" y="188900"/>
            <a:ext cx="538844" cy="616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3b08bdd20b0_0_1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397" y="275987"/>
            <a:ext cx="413659" cy="5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3b08bdd20b0_0_139"/>
          <p:cNvSpPr txBox="1"/>
          <p:nvPr/>
        </p:nvSpPr>
        <p:spPr>
          <a:xfrm>
            <a:off x="11636828" y="6346369"/>
            <a:ext cx="468000" cy="387900"/>
          </a:xfrm>
          <a:prstGeom prst="rect">
            <a:avLst/>
          </a:prstGeom>
          <a:solidFill>
            <a:srgbClr val="1F3864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3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okman Old Style"/>
              <a:buNone/>
            </a:pPr>
            <a:fld id="{00000000-1234-1234-1234-123412341234}" type="slidenum">
              <a:rPr b="1" i="0" lang="en-US" sz="1600" u="none" cap="none" strike="noStrike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‹#›</a:t>
            </a:fld>
            <a:endParaRPr b="1" i="0" sz="1600" u="none" cap="none" strike="noStrike">
              <a:solidFill>
                <a:srgbClr val="FFFFF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275" name="Google Shape;275;g3b08bdd20b0_0_139" title="LOGO ABPEDNA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8550" y="188904"/>
            <a:ext cx="616651" cy="61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b08bdd20b0_0_14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Penghargaan</a:t>
            </a:r>
            <a:endParaRPr/>
          </a:p>
        </p:txBody>
      </p:sp>
      <p:sp>
        <p:nvSpPr>
          <p:cNvPr id="281" name="Google Shape;281;g3b08bdd20b0_0_149"/>
          <p:cNvSpPr txBox="1"/>
          <p:nvPr>
            <p:ph idx="1" type="body"/>
          </p:nvPr>
        </p:nvSpPr>
        <p:spPr>
          <a:xfrm>
            <a:off x="1193550" y="1879625"/>
            <a:ext cx="9804900" cy="39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b="1" lang="en-US" sz="3000"/>
              <a:t>Juara 1, 2, 3 Nasional</a:t>
            </a:r>
            <a:endParaRPr b="1" sz="30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/>
              <a:t>→ Piagam &amp; dana pembinaan</a:t>
            </a:r>
            <a:endParaRPr sz="3000"/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b="1" lang="en-US" sz="3000"/>
              <a:t>Seluruh peserta</a:t>
            </a:r>
            <a:endParaRPr b="1" sz="30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/>
              <a:t>→ Piagam partisipasi</a:t>
            </a:r>
            <a:endParaRPr sz="3000"/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b="1" lang="en-US" sz="3000"/>
              <a:t>Kabupaten dengan tingkat partisipasi tinggi</a:t>
            </a:r>
            <a:endParaRPr b="1" sz="30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000"/>
              <a:t>→ Penghargaan khusus</a:t>
            </a:r>
            <a:endParaRPr sz="3000"/>
          </a:p>
        </p:txBody>
      </p:sp>
      <p:sp>
        <p:nvSpPr>
          <p:cNvPr id="282" name="Google Shape;282;g3b08bdd20b0_0_149"/>
          <p:cNvSpPr/>
          <p:nvPr/>
        </p:nvSpPr>
        <p:spPr>
          <a:xfrm rot="10800000">
            <a:off x="10565991" y="-1807"/>
            <a:ext cx="1626009" cy="1447148"/>
          </a:xfrm>
          <a:custGeom>
            <a:rect b="b" l="l" r="r" t="t"/>
            <a:pathLst>
              <a:path extrusionOk="0" h="2168012" w="2435968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83" name="Google Shape;283;g3b08bdd20b0_0_149" title="Kejaksaan_Agung_Republik_Indonesia_new_logo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058" y="188900"/>
            <a:ext cx="538844" cy="616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3b08bdd20b0_0_1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397" y="275987"/>
            <a:ext cx="413659" cy="5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3b08bdd20b0_0_149"/>
          <p:cNvSpPr txBox="1"/>
          <p:nvPr/>
        </p:nvSpPr>
        <p:spPr>
          <a:xfrm>
            <a:off x="11636828" y="6346369"/>
            <a:ext cx="468000" cy="387900"/>
          </a:xfrm>
          <a:prstGeom prst="rect">
            <a:avLst/>
          </a:prstGeom>
          <a:solidFill>
            <a:srgbClr val="1F3864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3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okman Old Style"/>
              <a:buNone/>
            </a:pPr>
            <a:fld id="{00000000-1234-1234-1234-123412341234}" type="slidenum">
              <a:rPr b="1" i="0" lang="en-US" sz="1600" u="none" cap="none" strike="noStrike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‹#›</a:t>
            </a:fld>
            <a:endParaRPr b="1" i="0" sz="1600" u="none" cap="none" strike="noStrike">
              <a:solidFill>
                <a:srgbClr val="FFFFF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286" name="Google Shape;286;g3b08bdd20b0_0_149" title="LOGO ABPEDNA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8550" y="188904"/>
            <a:ext cx="616651" cy="61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b08bdd20b0_0_17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Teaser</a:t>
            </a:r>
            <a:endParaRPr/>
          </a:p>
        </p:txBody>
      </p:sp>
      <p:sp>
        <p:nvSpPr>
          <p:cNvPr id="292" name="Google Shape;292;g3b08bdd20b0_0_176"/>
          <p:cNvSpPr/>
          <p:nvPr/>
        </p:nvSpPr>
        <p:spPr>
          <a:xfrm rot="10800000">
            <a:off x="10565991" y="-1807"/>
            <a:ext cx="1626009" cy="1447148"/>
          </a:xfrm>
          <a:custGeom>
            <a:rect b="b" l="l" r="r" t="t"/>
            <a:pathLst>
              <a:path extrusionOk="0" h="2168012" w="2435968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93" name="Google Shape;293;g3b08bdd20b0_0_176" title="Kejaksaan_Agung_Republik_Indonesia_new_logo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058" y="188900"/>
            <a:ext cx="538844" cy="616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3b08bdd20b0_0_1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397" y="275987"/>
            <a:ext cx="413659" cy="5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3b08bdd20b0_0_176"/>
          <p:cNvSpPr txBox="1"/>
          <p:nvPr/>
        </p:nvSpPr>
        <p:spPr>
          <a:xfrm>
            <a:off x="11636828" y="6346369"/>
            <a:ext cx="468000" cy="387900"/>
          </a:xfrm>
          <a:prstGeom prst="rect">
            <a:avLst/>
          </a:prstGeom>
          <a:solidFill>
            <a:srgbClr val="1F3864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3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okman Old Style"/>
              <a:buNone/>
            </a:pPr>
            <a:fld id="{00000000-1234-1234-1234-123412341234}" type="slidenum">
              <a:rPr b="1" i="0" lang="en-US" sz="1600" u="none" cap="none" strike="noStrike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‹#›</a:t>
            </a:fld>
            <a:endParaRPr b="1" i="0" sz="1600" u="none" cap="none" strike="noStrike">
              <a:solidFill>
                <a:srgbClr val="FFFFF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296" name="Google Shape;296;g3b08bdd20b0_0_176" title="LOGO ABPEDNA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8550" y="188904"/>
            <a:ext cx="616651" cy="61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3b08bdd20b0_0_176" title="rev1 ABPEDNAS - Sample Short Film.mp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73888" y="1484000"/>
            <a:ext cx="8644224" cy="486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Latar Belakang</a:t>
            </a:r>
            <a:endParaRPr/>
          </a:p>
        </p:txBody>
      </p:sp>
      <p:sp>
        <p:nvSpPr>
          <p:cNvPr id="97" name="Google Shape;97;p2"/>
          <p:cNvSpPr txBox="1"/>
          <p:nvPr>
            <p:ph idx="1" type="body"/>
          </p:nvPr>
        </p:nvSpPr>
        <p:spPr>
          <a:xfrm>
            <a:off x="1328057" y="1892528"/>
            <a:ext cx="9535886" cy="3942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just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US" sz="2200"/>
              <a:t>APBDes semakin besar → Kebutuhan akan tata kelola yang transparan &amp; akuntabel.</a:t>
            </a:r>
            <a:endParaRPr sz="2200"/>
          </a:p>
          <a:p>
            <a:pPr indent="-368300" lvl="0" marL="457200" rt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US" sz="2200"/>
              <a:t>Desa wajib menerapkan pengelolaan keuangan sesuai UU Desa &amp; regulasi terkait.</a:t>
            </a:r>
            <a:endParaRPr sz="2200"/>
          </a:p>
          <a:p>
            <a:pPr indent="-368300" lvl="0" marL="457200" rt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US" sz="2200"/>
              <a:t>Program Jaksa Garda Desa (JAGA DESA) mendampingi desa agar terhindar dari penyimpangan.</a:t>
            </a:r>
            <a:endParaRPr sz="2200"/>
          </a:p>
          <a:p>
            <a:pPr indent="-368300" lvl="0" marL="457200" rt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US" sz="2200"/>
              <a:t>Lomba ini adalah apresiasi, sekaligus dorongan agar desa semakin tertib administrasi.</a:t>
            </a:r>
            <a:endParaRPr sz="2200"/>
          </a:p>
        </p:txBody>
      </p:sp>
      <p:sp>
        <p:nvSpPr>
          <p:cNvPr id="98" name="Google Shape;98;p2"/>
          <p:cNvSpPr/>
          <p:nvPr/>
        </p:nvSpPr>
        <p:spPr>
          <a:xfrm rot="10800000">
            <a:off x="10568021" y="0"/>
            <a:ext cx="1623979" cy="1445341"/>
          </a:xfrm>
          <a:custGeom>
            <a:rect b="b" l="l" r="r" t="t"/>
            <a:pathLst>
              <a:path extrusionOk="0" h="2168012" w="2435968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99" name="Google Shape;99;p2" title="Kejaksaan_Agung_Republik_Indonesia_new_logo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058" y="188900"/>
            <a:ext cx="538843" cy="616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397" y="275987"/>
            <a:ext cx="413660" cy="5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11636828" y="6346369"/>
            <a:ext cx="468086" cy="387811"/>
          </a:xfrm>
          <a:prstGeom prst="rect">
            <a:avLst/>
          </a:prstGeom>
          <a:solidFill>
            <a:srgbClr val="1F3864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35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okman Old Style"/>
              <a:buNone/>
            </a:pPr>
            <a:fld id="{00000000-1234-1234-1234-123412341234}" type="slidenum">
              <a:rPr b="1" i="0" lang="en-US" sz="2800" u="none" cap="none" strike="noStrike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‹#›</a:t>
            </a:fld>
            <a:endParaRPr b="1" i="0" sz="1800" u="none" cap="none" strike="noStrike">
              <a:solidFill>
                <a:srgbClr val="FFFFF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02" name="Google Shape;102;p2" title="LOGO ABPEDNA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8550" y="188904"/>
            <a:ext cx="616651" cy="61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b0dc1d6ce2_0_2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Teaser</a:t>
            </a:r>
            <a:endParaRPr/>
          </a:p>
        </p:txBody>
      </p:sp>
      <p:sp>
        <p:nvSpPr>
          <p:cNvPr id="303" name="Google Shape;303;g3b0dc1d6ce2_0_21"/>
          <p:cNvSpPr/>
          <p:nvPr/>
        </p:nvSpPr>
        <p:spPr>
          <a:xfrm rot="10800000">
            <a:off x="10565991" y="-1807"/>
            <a:ext cx="1626009" cy="1447148"/>
          </a:xfrm>
          <a:custGeom>
            <a:rect b="b" l="l" r="r" t="t"/>
            <a:pathLst>
              <a:path extrusionOk="0" h="2168012" w="2435968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304" name="Google Shape;304;g3b0dc1d6ce2_0_21" title="Kejaksaan_Agung_Republik_Indonesia_new_logo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058" y="188900"/>
            <a:ext cx="538844" cy="616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3b0dc1d6ce2_0_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397" y="275987"/>
            <a:ext cx="413659" cy="5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3b0dc1d6ce2_0_21"/>
          <p:cNvSpPr txBox="1"/>
          <p:nvPr/>
        </p:nvSpPr>
        <p:spPr>
          <a:xfrm>
            <a:off x="11636828" y="6346369"/>
            <a:ext cx="468000" cy="387900"/>
          </a:xfrm>
          <a:prstGeom prst="rect">
            <a:avLst/>
          </a:prstGeom>
          <a:solidFill>
            <a:srgbClr val="1F3864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3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okman Old Style"/>
              <a:buNone/>
            </a:pPr>
            <a:fld id="{00000000-1234-1234-1234-123412341234}" type="slidenum">
              <a:rPr b="1" i="0" lang="en-US" sz="1600" u="none" cap="none" strike="noStrike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‹#›</a:t>
            </a:fld>
            <a:endParaRPr b="1" i="0" sz="1600" u="none" cap="none" strike="noStrike">
              <a:solidFill>
                <a:srgbClr val="FFFFF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307" name="Google Shape;307;g3b0dc1d6ce2_0_21" title="JAGA DESA UNTUK INDONESIA(5).mp4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73888" y="1445350"/>
            <a:ext cx="8644224" cy="4862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3b0dc1d6ce2_0_21" title="LOGO ABPEDNAS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18550" y="188904"/>
            <a:ext cx="616651" cy="61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b08bdd20b0_0_16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Teaser</a:t>
            </a:r>
            <a:endParaRPr/>
          </a:p>
        </p:txBody>
      </p:sp>
      <p:sp>
        <p:nvSpPr>
          <p:cNvPr id="314" name="Google Shape;314;g3b08bdd20b0_0_165"/>
          <p:cNvSpPr/>
          <p:nvPr/>
        </p:nvSpPr>
        <p:spPr>
          <a:xfrm rot="10800000">
            <a:off x="10565991" y="-1807"/>
            <a:ext cx="1626009" cy="1447148"/>
          </a:xfrm>
          <a:custGeom>
            <a:rect b="b" l="l" r="r" t="t"/>
            <a:pathLst>
              <a:path extrusionOk="0" h="2168012" w="2435968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315" name="Google Shape;315;g3b08bdd20b0_0_165" title="Kejaksaan_Agung_Republik_Indonesia_new_logo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058" y="188900"/>
            <a:ext cx="538844" cy="616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3b08bdd20b0_0_1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397" y="275987"/>
            <a:ext cx="413659" cy="5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3b08bdd20b0_0_165"/>
          <p:cNvSpPr txBox="1"/>
          <p:nvPr/>
        </p:nvSpPr>
        <p:spPr>
          <a:xfrm>
            <a:off x="11636828" y="6346369"/>
            <a:ext cx="468000" cy="387900"/>
          </a:xfrm>
          <a:prstGeom prst="rect">
            <a:avLst/>
          </a:prstGeom>
          <a:solidFill>
            <a:srgbClr val="1F3864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3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okman Old Style"/>
              <a:buNone/>
            </a:pPr>
            <a:fld id="{00000000-1234-1234-1234-123412341234}" type="slidenum">
              <a:rPr b="1" i="0" lang="en-US" sz="1600" u="none" cap="none" strike="noStrike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‹#›</a:t>
            </a:fld>
            <a:endParaRPr b="1" i="0" sz="1600" u="none" cap="none" strike="noStrike">
              <a:solidFill>
                <a:srgbClr val="FFFFF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318" name="Google Shape;318;g3b08bdd20b0_0_165" title="PREVIEW 3- PROMO LOMBA FILM PENDEK.mp4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73888" y="1546175"/>
            <a:ext cx="8644224" cy="4862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g3b08bdd20b0_0_165" title="LOGO ABPEDNAS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18550" y="188904"/>
            <a:ext cx="616651" cy="61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2"/>
          <p:cNvSpPr/>
          <p:nvPr/>
        </p:nvSpPr>
        <p:spPr>
          <a:xfrm flipH="1" rot="10800000">
            <a:off x="-1" y="-2"/>
            <a:ext cx="3243944" cy="3121063"/>
          </a:xfrm>
          <a:custGeom>
            <a:rect b="b" l="l" r="r" t="t"/>
            <a:pathLst>
              <a:path extrusionOk="0" h="2168012" w="2435968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5" name="Google Shape;325;p12"/>
          <p:cNvSpPr/>
          <p:nvPr/>
        </p:nvSpPr>
        <p:spPr>
          <a:xfrm rot="10800000">
            <a:off x="9306002" y="0"/>
            <a:ext cx="2885998" cy="3243943"/>
          </a:xfrm>
          <a:custGeom>
            <a:rect b="b" l="l" r="r" t="t"/>
            <a:pathLst>
              <a:path extrusionOk="0" h="2168012" w="2435968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326" name="Google Shape;326;p12" title="Kejaksaan_Agung_Republik_Indonesia_new_logo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3466" y="1831565"/>
            <a:ext cx="1230949" cy="105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15728" y="1909231"/>
            <a:ext cx="895003" cy="976767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2"/>
          <p:cNvSpPr txBox="1"/>
          <p:nvPr/>
        </p:nvSpPr>
        <p:spPr>
          <a:xfrm>
            <a:off x="947063" y="2968660"/>
            <a:ext cx="10533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371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rgbClr val="27648F"/>
                </a:solidFill>
                <a:latin typeface="Calibri"/>
                <a:ea typeface="Calibri"/>
                <a:cs typeface="Calibri"/>
                <a:sym typeface="Calibri"/>
              </a:rPr>
              <a:t>TERIMA KASIH</a:t>
            </a:r>
            <a:endParaRPr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2"/>
          <p:cNvSpPr txBox="1"/>
          <p:nvPr/>
        </p:nvSpPr>
        <p:spPr>
          <a:xfrm>
            <a:off x="3003575" y="3868110"/>
            <a:ext cx="6420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“Melalui lomba ini, kita membangun desa yang tertib, transparan, dan akuntabel demi kesejahteraan masyarakat.”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2"/>
          <p:cNvSpPr txBox="1"/>
          <p:nvPr/>
        </p:nvSpPr>
        <p:spPr>
          <a:xfrm>
            <a:off x="3003575" y="4909085"/>
            <a:ext cx="64203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Untuk informasi dan keterangan lebih lanjut: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Kejaksaan Agung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Jl. Sultan Hasanuddin No.1., Kebayoran Baru, Jakarta Selatan - Indonesia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Telp:+62 21 722 1269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Email: jdih@kejaksaan.go.id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p12" title="LOGO ABPEDNA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32062" y="1831572"/>
            <a:ext cx="1054424" cy="105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b08bdd20b0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Tujuan</a:t>
            </a:r>
            <a:endParaRPr/>
          </a:p>
        </p:txBody>
      </p:sp>
      <p:sp>
        <p:nvSpPr>
          <p:cNvPr id="108" name="Google Shape;108;g3b08bdd20b0_0_0"/>
          <p:cNvSpPr txBox="1"/>
          <p:nvPr>
            <p:ph idx="1" type="body"/>
          </p:nvPr>
        </p:nvSpPr>
        <p:spPr>
          <a:xfrm>
            <a:off x="1328057" y="1892528"/>
            <a:ext cx="9535800" cy="39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just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US" sz="2200"/>
              <a:t>Meningkatkan kapasitas aparatur dalam pengelolaan keuangan.</a:t>
            </a:r>
            <a:endParaRPr sz="2200"/>
          </a:p>
          <a:p>
            <a:pPr indent="-368300" lvl="0" marL="457200" rt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US" sz="2200"/>
              <a:t>Memperkuat budaya transparansi, akuntabilitas, dan kepatuhan pelaporan.</a:t>
            </a:r>
            <a:endParaRPr sz="2200"/>
          </a:p>
          <a:p>
            <a:pPr indent="-368300" lvl="0" marL="457200" rt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US" sz="2200"/>
              <a:t>Mengoptimalkan penggunaan aplikasi Siskeudes, SIPADes, dan Jaga Desa.</a:t>
            </a:r>
            <a:endParaRPr sz="2200"/>
          </a:p>
          <a:p>
            <a:pPr indent="-368300" lvl="0" marL="457200" rt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US" sz="2200"/>
              <a:t>Mengurangi potensi penyimpangan APBDes.</a:t>
            </a:r>
            <a:endParaRPr sz="2200"/>
          </a:p>
        </p:txBody>
      </p:sp>
      <p:sp>
        <p:nvSpPr>
          <p:cNvPr id="109" name="Google Shape;109;g3b08bdd20b0_0_0"/>
          <p:cNvSpPr/>
          <p:nvPr/>
        </p:nvSpPr>
        <p:spPr>
          <a:xfrm rot="10800000">
            <a:off x="10565991" y="-1807"/>
            <a:ext cx="1626009" cy="1447148"/>
          </a:xfrm>
          <a:custGeom>
            <a:rect b="b" l="l" r="r" t="t"/>
            <a:pathLst>
              <a:path extrusionOk="0" h="2168012" w="2435968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10" name="Google Shape;110;g3b08bdd20b0_0_0" title="Kejaksaan_Agung_Republik_Indonesia_new_logo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058" y="188900"/>
            <a:ext cx="538844" cy="616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3b08bdd20b0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397" y="275987"/>
            <a:ext cx="413659" cy="5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3b08bdd20b0_0_0"/>
          <p:cNvSpPr txBox="1"/>
          <p:nvPr/>
        </p:nvSpPr>
        <p:spPr>
          <a:xfrm>
            <a:off x="11636828" y="6346369"/>
            <a:ext cx="468000" cy="387900"/>
          </a:xfrm>
          <a:prstGeom prst="rect">
            <a:avLst/>
          </a:prstGeom>
          <a:solidFill>
            <a:srgbClr val="1F3864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3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okman Old Style"/>
              <a:buNone/>
            </a:pPr>
            <a:fld id="{00000000-1234-1234-1234-123412341234}" type="slidenum">
              <a:rPr b="1" i="0" lang="en-US" sz="2800" u="none" cap="none" strike="noStrike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‹#›</a:t>
            </a:fld>
            <a:endParaRPr b="1" i="0" sz="1800" u="none" cap="none" strike="noStrike">
              <a:solidFill>
                <a:srgbClr val="FFFFF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13" name="Google Shape;113;g3b08bdd20b0_0_0" title="LOGO ABPEDNA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8550" y="188904"/>
            <a:ext cx="616651" cy="61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b08bdd20b0_0_1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Tema Lomba</a:t>
            </a:r>
            <a:endParaRPr/>
          </a:p>
        </p:txBody>
      </p:sp>
      <p:sp>
        <p:nvSpPr>
          <p:cNvPr id="119" name="Google Shape;119;g3b08bdd20b0_0_11"/>
          <p:cNvSpPr txBox="1"/>
          <p:nvPr>
            <p:ph idx="1" type="body"/>
          </p:nvPr>
        </p:nvSpPr>
        <p:spPr>
          <a:xfrm>
            <a:off x="1101675" y="1598618"/>
            <a:ext cx="9988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64465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900"/>
              <a:t>“Desa Tertib, Transparan, dan Akuntabel dalam Pengelolaan Keuangan yang Baik.”</a:t>
            </a:r>
            <a:endParaRPr sz="3900"/>
          </a:p>
        </p:txBody>
      </p:sp>
      <p:sp>
        <p:nvSpPr>
          <p:cNvPr id="120" name="Google Shape;120;g3b08bdd20b0_0_11"/>
          <p:cNvSpPr/>
          <p:nvPr/>
        </p:nvSpPr>
        <p:spPr>
          <a:xfrm rot="10800000">
            <a:off x="10565991" y="-1807"/>
            <a:ext cx="1626009" cy="1447148"/>
          </a:xfrm>
          <a:custGeom>
            <a:rect b="b" l="l" r="r" t="t"/>
            <a:pathLst>
              <a:path extrusionOk="0" h="2168012" w="2435968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21" name="Google Shape;121;g3b08bdd20b0_0_11" title="Kejaksaan_Agung_Republik_Indonesia_new_logo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058" y="188900"/>
            <a:ext cx="538844" cy="616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3b08bdd20b0_0_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397" y="275987"/>
            <a:ext cx="413659" cy="5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3b08bdd20b0_0_11"/>
          <p:cNvSpPr txBox="1"/>
          <p:nvPr/>
        </p:nvSpPr>
        <p:spPr>
          <a:xfrm>
            <a:off x="11636828" y="6346369"/>
            <a:ext cx="468000" cy="387900"/>
          </a:xfrm>
          <a:prstGeom prst="rect">
            <a:avLst/>
          </a:prstGeom>
          <a:solidFill>
            <a:srgbClr val="1F3864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3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okman Old Style"/>
              <a:buNone/>
            </a:pPr>
            <a:fld id="{00000000-1234-1234-1234-123412341234}" type="slidenum">
              <a:rPr b="1" i="0" lang="en-US" sz="2800" u="none" cap="none" strike="noStrike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‹#›</a:t>
            </a:fld>
            <a:endParaRPr b="1" i="0" sz="1800" u="none" cap="none" strike="noStrike">
              <a:solidFill>
                <a:srgbClr val="FFFFF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24" name="Google Shape;124;g3b08bdd20b0_0_11"/>
          <p:cNvSpPr txBox="1"/>
          <p:nvPr>
            <p:ph type="title"/>
          </p:nvPr>
        </p:nvSpPr>
        <p:spPr>
          <a:xfrm>
            <a:off x="838125" y="2924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Peserta Lomba</a:t>
            </a:r>
            <a:endParaRPr/>
          </a:p>
        </p:txBody>
      </p:sp>
      <p:sp>
        <p:nvSpPr>
          <p:cNvPr id="125" name="Google Shape;125;g3b08bdd20b0_0_11"/>
          <p:cNvSpPr txBox="1"/>
          <p:nvPr>
            <p:ph idx="1" type="body"/>
          </p:nvPr>
        </p:nvSpPr>
        <p:spPr>
          <a:xfrm>
            <a:off x="2425725" y="4157825"/>
            <a:ext cx="7340400" cy="19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64465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/>
              <a:t>Peserta adalah Pemerintah Desa, diwakili Kepala Desa/Lurah: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Mengisi aplikasi Jaga Desa,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Menyampaikan laporan APBDes tepat waktu,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Menyiapkan dokumen sesuai indikator.</a:t>
            </a:r>
            <a:endParaRPr sz="2200"/>
          </a:p>
        </p:txBody>
      </p:sp>
      <p:pic>
        <p:nvPicPr>
          <p:cNvPr id="126" name="Google Shape;126;g3b08bdd20b0_0_11" title="LOGO ABPEDNA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8550" y="188904"/>
            <a:ext cx="616651" cy="61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b08bdd20b0_0_2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Tahapan Lomba</a:t>
            </a:r>
            <a:endParaRPr/>
          </a:p>
        </p:txBody>
      </p:sp>
      <p:sp>
        <p:nvSpPr>
          <p:cNvPr id="132" name="Google Shape;132;g3b08bdd20b0_0_24"/>
          <p:cNvSpPr txBox="1"/>
          <p:nvPr>
            <p:ph idx="1" type="body"/>
          </p:nvPr>
        </p:nvSpPr>
        <p:spPr>
          <a:xfrm>
            <a:off x="2809050" y="1664700"/>
            <a:ext cx="6573900" cy="3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Sosialisasi Nasional &amp; Daerah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Penyusunan Kelengkapan Dokumen Desa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Pendaftaran &amp; Upload Dokumen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Penilaian Berjenjang</a:t>
            </a:r>
            <a:endParaRPr sz="2700"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Kabupaten</a:t>
            </a:r>
            <a:endParaRPr sz="2700"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Provinsi</a:t>
            </a:r>
            <a:endParaRPr sz="2700"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Pusat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Pengumuman Pemenang</a:t>
            </a:r>
            <a:endParaRPr sz="2700"/>
          </a:p>
        </p:txBody>
      </p:sp>
      <p:sp>
        <p:nvSpPr>
          <p:cNvPr id="133" name="Google Shape;133;g3b08bdd20b0_0_24"/>
          <p:cNvSpPr/>
          <p:nvPr/>
        </p:nvSpPr>
        <p:spPr>
          <a:xfrm rot="10800000">
            <a:off x="10565991" y="-1807"/>
            <a:ext cx="1626009" cy="1447148"/>
          </a:xfrm>
          <a:custGeom>
            <a:rect b="b" l="l" r="r" t="t"/>
            <a:pathLst>
              <a:path extrusionOk="0" h="2168012" w="2435968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34" name="Google Shape;134;g3b08bdd20b0_0_24" title="Kejaksaan_Agung_Republik_Indonesia_new_logo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058" y="188900"/>
            <a:ext cx="538844" cy="616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3b08bdd20b0_0_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397" y="275987"/>
            <a:ext cx="413659" cy="5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3b08bdd20b0_0_24"/>
          <p:cNvSpPr txBox="1"/>
          <p:nvPr/>
        </p:nvSpPr>
        <p:spPr>
          <a:xfrm>
            <a:off x="11636828" y="6346369"/>
            <a:ext cx="468000" cy="387900"/>
          </a:xfrm>
          <a:prstGeom prst="rect">
            <a:avLst/>
          </a:prstGeom>
          <a:solidFill>
            <a:srgbClr val="1F3864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3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okman Old Style"/>
              <a:buNone/>
            </a:pPr>
            <a:fld id="{00000000-1234-1234-1234-123412341234}" type="slidenum">
              <a:rPr b="1" i="0" lang="en-US" sz="2800" u="none" cap="none" strike="noStrike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‹#›</a:t>
            </a:fld>
            <a:endParaRPr b="1" i="0" sz="1800" u="none" cap="none" strike="noStrike">
              <a:solidFill>
                <a:srgbClr val="FFFFF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37" name="Google Shape;137;g3b08bdd20b0_0_24" title="LOGO ABPEDNA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8550" y="188904"/>
            <a:ext cx="616651" cy="61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b08bdd20b0_0_56"/>
          <p:cNvSpPr/>
          <p:nvPr/>
        </p:nvSpPr>
        <p:spPr>
          <a:xfrm>
            <a:off x="1992086" y="1981199"/>
            <a:ext cx="4104000" cy="4016700"/>
          </a:xfrm>
          <a:prstGeom prst="ellipse">
            <a:avLst/>
          </a:prstGeom>
          <a:solidFill>
            <a:srgbClr val="00B0F0"/>
          </a:solidFill>
          <a:ln cap="flat" cmpd="sng" w="5715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3b08bdd20b0_0_56"/>
          <p:cNvSpPr txBox="1"/>
          <p:nvPr/>
        </p:nvSpPr>
        <p:spPr>
          <a:xfrm>
            <a:off x="2590800" y="3160814"/>
            <a:ext cx="7609200" cy="11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DOKUMEN YANG DIPERSIAPKAN PESERTA LOMBA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TERTIB PENGELOLAAN KEUANGAN DESA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3b08bdd20b0_0_56"/>
          <p:cNvSpPr/>
          <p:nvPr/>
        </p:nvSpPr>
        <p:spPr>
          <a:xfrm>
            <a:off x="5715000" y="1649351"/>
            <a:ext cx="1006800" cy="987900"/>
          </a:xfrm>
          <a:prstGeom prst="ellipse">
            <a:avLst/>
          </a:prstGeom>
          <a:solidFill>
            <a:srgbClr val="00B0F0"/>
          </a:solidFill>
          <a:ln cap="flat" cmpd="sng" w="5715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3b08bdd20b0_0_56"/>
          <p:cNvSpPr/>
          <p:nvPr/>
        </p:nvSpPr>
        <p:spPr>
          <a:xfrm>
            <a:off x="6923314" y="1077685"/>
            <a:ext cx="685800" cy="693900"/>
          </a:xfrm>
          <a:prstGeom prst="ellipse">
            <a:avLst/>
          </a:prstGeom>
          <a:solidFill>
            <a:srgbClr val="00B0F0"/>
          </a:solidFill>
          <a:ln cap="flat" cmpd="sng" w="5715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g3b08bdd20b0_0_56" title="Kejaksaan_Agung_Republik_Indonesia_new_logo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058" y="188900"/>
            <a:ext cx="538844" cy="616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3b08bdd20b0_0_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397" y="275987"/>
            <a:ext cx="413659" cy="5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3b08bdd20b0_0_56" title="LOGO ABPEDNAS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18550" y="188904"/>
            <a:ext cx="616651" cy="61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b08bdd20b0_0_65"/>
          <p:cNvSpPr txBox="1"/>
          <p:nvPr/>
        </p:nvSpPr>
        <p:spPr>
          <a:xfrm>
            <a:off x="2612571" y="481612"/>
            <a:ext cx="657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DOKUMEN YANG DIPERSIAPKAN PESERTA LOMBA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3b08bdd20b0_0_65"/>
          <p:cNvSpPr txBox="1"/>
          <p:nvPr/>
        </p:nvSpPr>
        <p:spPr>
          <a:xfrm>
            <a:off x="914399" y="1110616"/>
            <a:ext cx="10417500" cy="49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Surat Inspektorat Kabupaten yang menyatakan bahwa Pemerintah Desa (nama Desa):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tidak pernah tersangkut masalah hukum dalam hal penyimpangan Keuangan Desa (APB Desa);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pernah tersangkut masalah hukum dalam hal penyimpangan Keuangan Desa (APB Desa) pada Tahun …….. (</a:t>
            </a: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 justitia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 Bupati tentang Pengangkatan Kepala Desa;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 Kepala Desa tentang Pengangkatan Perangkat Desa;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Peraturan Desa Tentang Rencana Pembangunan Jangka Menengah Desa (RPJM Desa) Tahun 2025;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Peraturan Desa Tentang Rencana Kerja Pemerintah Desa (RKP Desa) Tahun 2025;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Peraturan Desa Tentang APB Desa Tahun 2023, 2024 dan 2025;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Dokumen SK Kepala Desa tentang Pelaksana Pengelola Keuangan Desa (PPKD) Tahun 2023, 2024 dan 2025;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3b08bdd20b0_0_65"/>
          <p:cNvSpPr/>
          <p:nvPr/>
        </p:nvSpPr>
        <p:spPr>
          <a:xfrm rot="10800000">
            <a:off x="10565991" y="-1807"/>
            <a:ext cx="1626009" cy="1447148"/>
          </a:xfrm>
          <a:custGeom>
            <a:rect b="b" l="l" r="r" t="t"/>
            <a:pathLst>
              <a:path extrusionOk="0" h="2168012" w="2435968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56" name="Google Shape;156;g3b08bdd20b0_0_65" title="Kejaksaan_Agung_Republik_Indonesia_new_logo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058" y="188900"/>
            <a:ext cx="538844" cy="616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3b08bdd20b0_0_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397" y="275987"/>
            <a:ext cx="413659" cy="5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3b08bdd20b0_0_65"/>
          <p:cNvSpPr txBox="1"/>
          <p:nvPr/>
        </p:nvSpPr>
        <p:spPr>
          <a:xfrm>
            <a:off x="11636828" y="6346369"/>
            <a:ext cx="468000" cy="387900"/>
          </a:xfrm>
          <a:prstGeom prst="rect">
            <a:avLst/>
          </a:prstGeom>
          <a:solidFill>
            <a:srgbClr val="1F3864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3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okman Old Style"/>
              <a:buNone/>
            </a:pPr>
            <a:fld id="{00000000-1234-1234-1234-123412341234}" type="slidenum">
              <a:rPr b="1" i="0" lang="en-US" sz="2800" u="none" cap="none" strike="noStrike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‹#›</a:t>
            </a:fld>
            <a:endParaRPr b="1" i="0" sz="1800" u="none" cap="none" strike="noStrike">
              <a:solidFill>
                <a:srgbClr val="FFFFF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59" name="Google Shape;159;g3b08bdd20b0_0_65" title="LOGO ABPEDNA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8550" y="188904"/>
            <a:ext cx="616651" cy="61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b08bdd20b0_0_74"/>
          <p:cNvSpPr txBox="1"/>
          <p:nvPr/>
        </p:nvSpPr>
        <p:spPr>
          <a:xfrm>
            <a:off x="1197430" y="1614780"/>
            <a:ext cx="9971400" cy="42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9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Dokumen pelaksanaan Musyawarah Perencanaan Pembangunan Desa (Musrenbangdes) Tahun 2025, yang meliputi: (Foto, Undangan, Daftar Hadir, Materi pembahasan, &amp; Notulensi);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9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Rekap Jumlah kehadiran Peserta Musyawarah Perencanaan Pembangunan Desa (Musrenbangdes) yang berasal dari unsur dari Masyarakat, BPD, Pemerintah Desa, Perwakilan Pemda/unsur lain, ditandatangani Kepala Desa;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9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Surat Keputusan BPD tentang penetapan pimpinan dan ketua BIdang BPD,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9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Peraturan Tata Tertib BPD (2 (dua) tahun terakhir);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9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Surat keputusan Bupati/Walikota tentang peresmian anggota BPD periode ….. sampai …… Keputusan hasil Musyawarah BPD Pembahasan dan Penyepakatan Perdes tentang APB Desa/Perubahan APB Desa;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9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Surat Pernyataan Kepala Desa bahwa dalam Pengelelolaan Keuangan Desa menggunakan aplikasi Siskeudes atau aplikasi lainnya atau tidak menggunakan aplikasi (pilih salah satu);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3b08bdd20b0_0_74"/>
          <p:cNvSpPr txBox="1"/>
          <p:nvPr/>
        </p:nvSpPr>
        <p:spPr>
          <a:xfrm>
            <a:off x="3211285" y="739445"/>
            <a:ext cx="657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DOKUMEN YANG DIPERSIAPKAN PESERTA LOMBA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3b08bdd20b0_0_74"/>
          <p:cNvSpPr txBox="1"/>
          <p:nvPr/>
        </p:nvSpPr>
        <p:spPr>
          <a:xfrm>
            <a:off x="688637" y="1046901"/>
            <a:ext cx="101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Lanjutan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3b08bdd20b0_0_74"/>
          <p:cNvSpPr/>
          <p:nvPr/>
        </p:nvSpPr>
        <p:spPr>
          <a:xfrm rot="10800000">
            <a:off x="10565991" y="-1807"/>
            <a:ext cx="1626009" cy="1447148"/>
          </a:xfrm>
          <a:custGeom>
            <a:rect b="b" l="l" r="r" t="t"/>
            <a:pathLst>
              <a:path extrusionOk="0" h="2168012" w="2435968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68" name="Google Shape;168;g3b08bdd20b0_0_74" title="Kejaksaan_Agung_Republik_Indonesia_new_logo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058" y="188900"/>
            <a:ext cx="538844" cy="616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3b08bdd20b0_0_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397" y="275987"/>
            <a:ext cx="413659" cy="5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3b08bdd20b0_0_74"/>
          <p:cNvSpPr txBox="1"/>
          <p:nvPr/>
        </p:nvSpPr>
        <p:spPr>
          <a:xfrm>
            <a:off x="11636828" y="6346369"/>
            <a:ext cx="468000" cy="387900"/>
          </a:xfrm>
          <a:prstGeom prst="rect">
            <a:avLst/>
          </a:prstGeom>
          <a:solidFill>
            <a:srgbClr val="1F3864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3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okman Old Style"/>
              <a:buNone/>
            </a:pPr>
            <a:fld id="{00000000-1234-1234-1234-123412341234}" type="slidenum">
              <a:rPr b="1" i="0" lang="en-US" sz="2800" u="none" cap="none" strike="noStrike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‹#›</a:t>
            </a:fld>
            <a:endParaRPr b="1" i="0" sz="1800" u="none" cap="none" strike="noStrike">
              <a:solidFill>
                <a:srgbClr val="FFFFF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71" name="Google Shape;171;g3b08bdd20b0_0_74" title="LOGO ABPEDNA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8550" y="188904"/>
            <a:ext cx="616651" cy="61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b08bdd20b0_0_84"/>
          <p:cNvSpPr txBox="1"/>
          <p:nvPr/>
        </p:nvSpPr>
        <p:spPr>
          <a:xfrm>
            <a:off x="3211285" y="739445"/>
            <a:ext cx="657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DOKUMEN YANG DIPERSIAPKAN PESERTA LOMBA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3b08bdd20b0_0_84"/>
          <p:cNvSpPr txBox="1"/>
          <p:nvPr/>
        </p:nvSpPr>
        <p:spPr>
          <a:xfrm>
            <a:off x="1306286" y="1587056"/>
            <a:ext cx="9579300" cy="49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16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Surat Pernyataan Kepala Desa bahwa dalam Pengelelolaan Aset Desa menggunakan aplikasi Sipades atau aplikasi lainnya atau tidak menggunakan aplikasi (pilih salah satu);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16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Surat Pernyataan Kepala Desa bahwa dalam penyampaian laporan keuangan Desa dilakukan melalui online sejak ………, atau manual (pilih salah satu);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16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Surat Kepala Desa tentang Penyampaian laporan pertanggungjawaban realisasi APB Desa kepada Bupati/Wali Tahun 2023 dan 2024;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16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Surat Kepala Desa tentang Penyampaian Laporan pelaksanaan APB Desa semester pertama Tahun 2025 kepada Bupati/Wali Kota;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16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Bukti Laporan APB Desa dipublikasikan melalui media informasi (papan informasi Desa, Baliho, website Desa) - dibuktikan dengan surat pernyataan kepala Desa dan photo;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16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Penyampaian Laporan Penyelenggaraan Pemerintahan Desa Tahun 2023 dan Tahun 2024;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16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Surat pernyataan Kepala Dinas PMD Kabupaten telah melaporkan APB Desa Tahun 2023, 2024 dan 2025 melalui aplikasi Konsolidasi Keuangan Desa.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3b08bdd20b0_0_84"/>
          <p:cNvSpPr/>
          <p:nvPr/>
        </p:nvSpPr>
        <p:spPr>
          <a:xfrm rot="10800000">
            <a:off x="10565991" y="-1807"/>
            <a:ext cx="1626009" cy="1447148"/>
          </a:xfrm>
          <a:custGeom>
            <a:rect b="b" l="l" r="r" t="t"/>
            <a:pathLst>
              <a:path extrusionOk="0" h="2168012" w="2435968">
                <a:moveTo>
                  <a:pt x="2435968" y="2168012"/>
                </a:moveTo>
                <a:lnTo>
                  <a:pt x="0" y="2168012"/>
                </a:lnTo>
                <a:lnTo>
                  <a:pt x="0" y="0"/>
                </a:lnTo>
                <a:lnTo>
                  <a:pt x="2435968" y="0"/>
                </a:lnTo>
                <a:lnTo>
                  <a:pt x="2435968" y="216801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g3b08bdd20b0_0_84"/>
          <p:cNvSpPr txBox="1"/>
          <p:nvPr/>
        </p:nvSpPr>
        <p:spPr>
          <a:xfrm>
            <a:off x="805544" y="1069233"/>
            <a:ext cx="101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Lanjutan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3b08bdd20b0_0_84" title="Kejaksaan_Agung_Republik_Indonesia_new_logo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058" y="188900"/>
            <a:ext cx="538844" cy="616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3b08bdd20b0_0_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397" y="275987"/>
            <a:ext cx="413659" cy="5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3b08bdd20b0_0_84"/>
          <p:cNvSpPr txBox="1"/>
          <p:nvPr/>
        </p:nvSpPr>
        <p:spPr>
          <a:xfrm>
            <a:off x="11636828" y="6346369"/>
            <a:ext cx="468000" cy="387900"/>
          </a:xfrm>
          <a:prstGeom prst="rect">
            <a:avLst/>
          </a:prstGeom>
          <a:solidFill>
            <a:srgbClr val="1F3864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3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okman Old Style"/>
              <a:buNone/>
            </a:pPr>
            <a:fld id="{00000000-1234-1234-1234-123412341234}" type="slidenum">
              <a:rPr b="1" i="0" lang="en-US" sz="2800" u="none" cap="none" strike="noStrike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‹#›</a:t>
            </a:fld>
            <a:endParaRPr b="1" i="0" sz="1800" u="none" cap="none" strike="noStrike">
              <a:solidFill>
                <a:srgbClr val="FFFFF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83" name="Google Shape;183;g3b08bdd20b0_0_84" title="LOGO ABPEDNA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8550" y="188904"/>
            <a:ext cx="616651" cy="61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2025-12-10T03:14:48Z</dcterms:created>
  <dc:creator>ip314itl6 pf2t24k5</dc:creator>
</cp:coreProperties>
</file>